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jaiDWiYL2Hgf+msmaY7AYNmWm/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a9dfe509d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giải thích hình đã dc normalize kích cỡ, recenter</a:t>
            </a:r>
            <a:endParaRPr/>
          </a:p>
        </p:txBody>
      </p:sp>
      <p:sp>
        <p:nvSpPr>
          <p:cNvPr id="152" name="Google Shape;152;g7a9dfe509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e0ff1910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giải thích hình đã dc normalize kích cỡ, recenter</a:t>
            </a:r>
            <a:endParaRPr/>
          </a:p>
        </p:txBody>
      </p:sp>
      <p:sp>
        <p:nvSpPr>
          <p:cNvPr id="160" name="Google Shape;160;g6ce0ff191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a9dfe509d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giải thích hình đã dc normalize kích cỡ, recenter</a:t>
            </a:r>
            <a:endParaRPr/>
          </a:p>
        </p:txBody>
      </p:sp>
      <p:sp>
        <p:nvSpPr>
          <p:cNvPr id="168" name="Google Shape;168;g7a9dfe509d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833800ea4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filter = kernel = mask = convolution matrix</a:t>
            </a:r>
            <a:endParaRPr/>
          </a:p>
        </p:txBody>
      </p:sp>
      <p:sp>
        <p:nvSpPr>
          <p:cNvPr id="176" name="Google Shape;176;g7833800ea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833800ea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833800ea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7833800ea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833800ea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7833800ea4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quy trình của lab hôm nay</a:t>
            </a:r>
            <a:endParaRPr/>
          </a:p>
        </p:txBody>
      </p:sp>
      <p:sp>
        <p:nvSpPr>
          <p:cNvPr id="193" name="Google Shape;193;g7833800ea4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82d8c343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82d8c343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782d8c343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833800ea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7833800ea4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zero padding, same padding, valid padding</a:t>
            </a:r>
            <a:endParaRPr/>
          </a:p>
        </p:txBody>
      </p:sp>
      <p:sp>
        <p:nvSpPr>
          <p:cNvPr id="207" name="Google Shape;207;g7833800ea4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833800ea4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7833800ea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833800ea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7833800ea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833800ea4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7833800ea4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833800ea4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833800ea4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7833800ea4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833800ea4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833800ea4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7833800ea4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833800ea4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833800ea4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7833800ea4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833800ea4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833800ea4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7833800ea4_0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833800ea4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833800ea4_0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7833800ea4_0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833800ea4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833800ea4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7833800ea4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833800ea4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833800ea4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7833800ea4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833800ea4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833800ea4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7833800ea4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833800ea4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833800ea4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7833800ea4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835e61a3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7835e61a3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khác biệt giữa lập trình thông thường và lập trình AI</a:t>
            </a:r>
            <a:endParaRPr/>
          </a:p>
        </p:txBody>
      </p:sp>
      <p:sp>
        <p:nvSpPr>
          <p:cNvPr id="95" name="Google Shape;95;g7835e61a3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833800ea4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833800ea4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highlight>
                  <a:srgbClr val="FFFFFF"/>
                </a:highlight>
                <a:latin typeface="Georgia"/>
                <a:ea typeface="Georgia"/>
                <a:cs typeface="Georgia"/>
                <a:sym typeface="Georgia"/>
              </a:rPr>
              <a:t>Cổng quên: Cổng này quyết định xem thông tin nào trong bộ nhớ hiện tại được giữ và thông tin nào bị bỏ lại. Thông tin đầu vào được cho vào hàm sigmoid. Đầu ra của hàm này đóng vai trò là mask để lọc thông tin từ trạng thái cell.</a:t>
            </a:r>
            <a:endParaRPr sz="1600">
              <a:highlight>
                <a:srgbClr val="FFFFFF"/>
              </a:highlight>
              <a:latin typeface="Georgia"/>
              <a:ea typeface="Georgia"/>
              <a:cs typeface="Georgia"/>
              <a:sym typeface="Georgia"/>
            </a:endParaRPr>
          </a:p>
        </p:txBody>
      </p:sp>
      <p:sp>
        <p:nvSpPr>
          <p:cNvPr id="305" name="Google Shape;305;g7833800ea4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833800ea4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833800ea4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highlight>
                  <a:srgbClr val="FFFFFF"/>
                </a:highlight>
                <a:latin typeface="Georgia"/>
                <a:ea typeface="Georgia"/>
                <a:cs typeface="Georgia"/>
                <a:sym typeface="Georgia"/>
              </a:rPr>
              <a:t>Cổng vào: Cổng này dùng để cập nhật bộ nhớ với các thông tin mới. Ở đây có xuất hiện 2 hàm sigmoid và hàm tanh. Tác dụng của chúng cũng như trên. Output từ hàm sigmoid sẽ có tác dụng lọc thông tin đã qua xử lý từ output hàm tanh.</a:t>
            </a:r>
            <a:endParaRPr sz="1600">
              <a:highlight>
                <a:srgbClr val="FFFFFF"/>
              </a:highlight>
              <a:latin typeface="Georgia"/>
              <a:ea typeface="Georgia"/>
              <a:cs typeface="Georgia"/>
              <a:sym typeface="Georgia"/>
            </a:endParaRPr>
          </a:p>
        </p:txBody>
      </p:sp>
      <p:sp>
        <p:nvSpPr>
          <p:cNvPr id="313" name="Google Shape;313;g7833800ea4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833800ea4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833800ea4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highlight>
                  <a:srgbClr val="FFFFFF"/>
                </a:highlight>
                <a:latin typeface="Georgia"/>
                <a:ea typeface="Georgia"/>
                <a:cs typeface="Georgia"/>
                <a:sym typeface="Georgia"/>
              </a:rPr>
              <a:t>Nhờ 2 cổng trên, ta đã có thể tính toán được giá trị của trạng thái cell hiện tại, từ đó truyền đi cho các từ phía sau:</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p:txBody>
      </p:sp>
      <p:sp>
        <p:nvSpPr>
          <p:cNvPr id="321" name="Google Shape;321;g7833800ea4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833800ea4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833800ea4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highlight>
                  <a:srgbClr val="FFFFFF"/>
                </a:highlight>
                <a:latin typeface="Georgia"/>
                <a:ea typeface="Georgia"/>
                <a:cs typeface="Georgia"/>
                <a:sym typeface="Georgia"/>
              </a:rPr>
              <a:t>Cổng ra: cổng này quyết định output của từ hiện tại là gì. Nó được lấy thông tin từ 2 nguồn: trạng thái cell và input hiện tại. Trạng thái cell sau khi chỉnh sửa sẽ đi qua hàm tanh và input hiện tại thì được đi qua hàm sigmoid. Từ đây ta kết hợp 2 kết quả trên để có được kết quả đầu ra. Chú ý rằng cả kết quả đầu ra và cả trạng thái cell đều được đưa vào bước tiếp theo.</a:t>
            </a:r>
            <a:endParaRPr sz="1600">
              <a:highlight>
                <a:srgbClr val="FFFFFF"/>
              </a:highlight>
              <a:latin typeface="Georgia"/>
              <a:ea typeface="Georgia"/>
              <a:cs typeface="Georgia"/>
              <a:sym typeface="Georgia"/>
            </a:endParaRPr>
          </a:p>
        </p:txBody>
      </p:sp>
      <p:sp>
        <p:nvSpPr>
          <p:cNvPr id="329" name="Google Shape;329;g7833800ea4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833800ea4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833800ea4_0_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7833800ea4_0_2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833800ea4_0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giải thích hình đã dc normalize kích cỡ, recenter</a:t>
            </a:r>
            <a:endParaRPr/>
          </a:p>
        </p:txBody>
      </p:sp>
      <p:sp>
        <p:nvSpPr>
          <p:cNvPr id="343" name="Google Shape;343;g7833800ea4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833800ea4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833800ea4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7833800ea4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833800ea4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833800ea4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7833800ea4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833800ea4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833800ea4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7833800ea4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833800ea4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833800ea4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7833800ea4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82d8c34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82d8c343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nhược của sigmoid: tính exp tốn kém, tiêu biến gradient,</a:t>
            </a:r>
            <a:endParaRPr/>
          </a:p>
        </p:txBody>
      </p:sp>
      <p:sp>
        <p:nvSpPr>
          <p:cNvPr id="102" name="Google Shape;102;g782d8c343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loss cho regression: RMSE, MSE, AME (phải wa trái)</a:t>
            </a:r>
            <a:endParaRPr/>
          </a:p>
          <a:p>
            <a:pPr indent="0" lvl="0" marL="0" rtl="0" algn="l">
              <a:lnSpc>
                <a:spcPct val="100000"/>
              </a:lnSpc>
              <a:spcBef>
                <a:spcPts val="0"/>
              </a:spcBef>
              <a:spcAft>
                <a:spcPts val="0"/>
              </a:spcAft>
              <a:buSzPts val="1400"/>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a9dfe50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7a9dfe509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7a9dfe509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9dfe509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7a9dfe509d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score càng cao, càng chắc ăn</a:t>
            </a:r>
            <a:endParaRPr/>
          </a:p>
          <a:p>
            <a:pPr indent="-317500" lvl="0" marL="457200" rtl="0" algn="l">
              <a:lnSpc>
                <a:spcPct val="100000"/>
              </a:lnSpc>
              <a:spcBef>
                <a:spcPts val="0"/>
              </a:spcBef>
              <a:spcAft>
                <a:spcPts val="0"/>
              </a:spcAft>
              <a:buSzPts val="1400"/>
              <a:buChar char="-"/>
            </a:pPr>
            <a:r>
              <a:rPr lang="en-US"/>
              <a:t>max(0, 1.49 - (-0.39)) + max(0, 4.21 - (-0.39))</a:t>
            </a:r>
            <a:endParaRPr/>
          </a:p>
          <a:p>
            <a:pPr indent="-317500" lvl="0" marL="457200" rtl="0" algn="l">
              <a:lnSpc>
                <a:spcPct val="100000"/>
              </a:lnSpc>
              <a:spcBef>
                <a:spcPts val="0"/>
              </a:spcBef>
              <a:spcAft>
                <a:spcPts val="0"/>
              </a:spcAft>
              <a:buSzPts val="1400"/>
              <a:buChar char="-"/>
            </a:pPr>
            <a:r>
              <a:rPr lang="en-US"/>
              <a:t>8.48, 0, 5.1999</a:t>
            </a:r>
            <a:endParaRPr/>
          </a:p>
          <a:p>
            <a:pPr indent="-317500" lvl="0" marL="457200" rtl="0" algn="l">
              <a:lnSpc>
                <a:spcPct val="100000"/>
              </a:lnSpc>
              <a:spcBef>
                <a:spcPts val="0"/>
              </a:spcBef>
              <a:spcAft>
                <a:spcPts val="0"/>
              </a:spcAft>
              <a:buSzPts val="1400"/>
              <a:buChar char="-"/>
            </a:pPr>
            <a:r>
              <a:rPr lang="en-US"/>
              <a:t>cost = (8.48+0+5.1999) / 3 = 4.56</a:t>
            </a:r>
            <a:endParaRPr/>
          </a:p>
        </p:txBody>
      </p:sp>
      <p:sp>
        <p:nvSpPr>
          <p:cNvPr id="125" name="Google Shape;125;g7a9dfe509d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a9dfe509d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7a9dfe509d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log scale giá trị nhanh chóng</a:t>
            </a:r>
            <a:endParaRPr/>
          </a:p>
          <a:p>
            <a:pPr indent="-317500" lvl="0" marL="457200" rtl="0" algn="l">
              <a:lnSpc>
                <a:spcPct val="100000"/>
              </a:lnSpc>
              <a:spcBef>
                <a:spcPts val="0"/>
              </a:spcBef>
              <a:spcAft>
                <a:spcPts val="0"/>
              </a:spcAft>
              <a:buSzPts val="1400"/>
              <a:buChar char="-"/>
            </a:pPr>
            <a:r>
              <a:rPr lang="en-US"/>
              <a:t>log của [0,1] là âm, nên cần có dấu trừ</a:t>
            </a:r>
            <a:endParaRPr/>
          </a:p>
          <a:p>
            <a:pPr indent="0" lvl="0" marL="0" rtl="0" algn="l">
              <a:lnSpc>
                <a:spcPct val="100000"/>
              </a:lnSpc>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0.009, 0.061, 0.929</a:t>
            </a:r>
            <a:endParaRPr/>
          </a:p>
          <a:p>
            <a:pPr indent="-317500" lvl="0" marL="457200" rtl="0" algn="l">
              <a:spcBef>
                <a:spcPts val="0"/>
              </a:spcBef>
              <a:spcAft>
                <a:spcPts val="0"/>
              </a:spcAft>
              <a:buClr>
                <a:schemeClr val="dk1"/>
              </a:buClr>
              <a:buSzPts val="1400"/>
              <a:buChar char="-"/>
            </a:pPr>
            <a:r>
              <a:rPr lang="en-US"/>
              <a:t>cost = 2.04</a:t>
            </a:r>
            <a:endParaRPr/>
          </a:p>
        </p:txBody>
      </p:sp>
      <p:sp>
        <p:nvSpPr>
          <p:cNvPr id="135" name="Google Shape;135;g7a9dfe509d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9dfe509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7a9dfe509d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7a9dfe509d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gradFill>
          <a:gsLst>
            <a:gs pos="0">
              <a:srgbClr val="002060"/>
            </a:gs>
            <a:gs pos="85000">
              <a:srgbClr val="2F5496"/>
            </a:gs>
            <a:gs pos="91000">
              <a:srgbClr val="3864B2"/>
            </a:gs>
            <a:gs pos="97000">
              <a:srgbClr val="2C4E8C"/>
            </a:gs>
            <a:gs pos="100000">
              <a:srgbClr val="2C4E8C"/>
            </a:gs>
          </a:gsLst>
          <a:path path="circle">
            <a:fillToRect l="100%" t="100%"/>
          </a:path>
          <a:tileRect b="-100%" r="-100%"/>
        </a:gradFill>
      </p:bgPr>
    </p:bg>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2060"/>
              </a:buClr>
              <a:buSzPts val="2000"/>
              <a:buNone/>
              <a:defRPr sz="2000"/>
            </a:lvl2pPr>
            <a:lvl3pPr lvl="2" algn="ctr">
              <a:lnSpc>
                <a:spcPct val="90000"/>
              </a:lnSpc>
              <a:spcBef>
                <a:spcPts val="500"/>
              </a:spcBef>
              <a:spcAft>
                <a:spcPts val="0"/>
              </a:spcAft>
              <a:buClr>
                <a:srgbClr val="002060"/>
              </a:buClr>
              <a:buSzPts val="1800"/>
              <a:buNone/>
              <a:defRPr sz="1800"/>
            </a:lvl3pPr>
            <a:lvl4pPr lvl="3" algn="ctr">
              <a:lnSpc>
                <a:spcPct val="90000"/>
              </a:lnSpc>
              <a:spcBef>
                <a:spcPts val="500"/>
              </a:spcBef>
              <a:spcAft>
                <a:spcPts val="0"/>
              </a:spcAft>
              <a:buClr>
                <a:srgbClr val="002060"/>
              </a:buClr>
              <a:buSzPts val="1600"/>
              <a:buNone/>
              <a:defRPr sz="1600"/>
            </a:lvl4pPr>
            <a:lvl5pPr lvl="4" algn="ctr">
              <a:lnSpc>
                <a:spcPct val="90000"/>
              </a:lnSpc>
              <a:spcBef>
                <a:spcPts val="500"/>
              </a:spcBef>
              <a:spcAft>
                <a:spcPts val="0"/>
              </a:spcAft>
              <a:buClr>
                <a:srgbClr val="00206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11"/>
          <p:cNvPicPr preferRelativeResize="0"/>
          <p:nvPr/>
        </p:nvPicPr>
        <p:blipFill rotWithShape="1">
          <a:blip r:embed="rId2">
            <a:alphaModFix/>
          </a:blip>
          <a:srcRect b="0" l="0" r="0" t="0"/>
          <a:stretch/>
        </p:blipFill>
        <p:spPr>
          <a:xfrm>
            <a:off x="414338" y="278924"/>
            <a:ext cx="4600575" cy="84343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20"/>
          <p:cNvSpPr txBox="1"/>
          <p:nvPr>
            <p:ph type="title"/>
          </p:nvPr>
        </p:nvSpPr>
        <p:spPr>
          <a:xfrm>
            <a:off x="838200" y="365125"/>
            <a:ext cx="10515600" cy="6778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0"/>
          <p:cNvSpPr txBox="1"/>
          <p:nvPr>
            <p:ph idx="1" type="body"/>
          </p:nvPr>
        </p:nvSpPr>
        <p:spPr>
          <a:xfrm rot="5400000">
            <a:off x="3920331" y="-1621631"/>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002060"/>
              </a:buClr>
              <a:buSzPts val="1800"/>
              <a:buChar char="•"/>
              <a:defRPr/>
            </a:lvl1pPr>
            <a:lvl2pPr indent="-342900" lvl="1" marL="914400" algn="l">
              <a:lnSpc>
                <a:spcPct val="90000"/>
              </a:lnSpc>
              <a:spcBef>
                <a:spcPts val="500"/>
              </a:spcBef>
              <a:spcAft>
                <a:spcPts val="0"/>
              </a:spcAft>
              <a:buClr>
                <a:srgbClr val="002060"/>
              </a:buClr>
              <a:buSzPts val="1800"/>
              <a:buChar char="•"/>
              <a:defRPr/>
            </a:lvl2pPr>
            <a:lvl3pPr indent="-342900" lvl="2" marL="1371600" algn="l">
              <a:lnSpc>
                <a:spcPct val="90000"/>
              </a:lnSpc>
              <a:spcBef>
                <a:spcPts val="500"/>
              </a:spcBef>
              <a:spcAft>
                <a:spcPts val="0"/>
              </a:spcAft>
              <a:buClr>
                <a:srgbClr val="002060"/>
              </a:buClr>
              <a:buSzPts val="1800"/>
              <a:buChar char="•"/>
              <a:defRPr/>
            </a:lvl3pPr>
            <a:lvl4pPr indent="-342900" lvl="3" marL="1828800" algn="l">
              <a:lnSpc>
                <a:spcPct val="90000"/>
              </a:lnSpc>
              <a:spcBef>
                <a:spcPts val="500"/>
              </a:spcBef>
              <a:spcAft>
                <a:spcPts val="0"/>
              </a:spcAft>
              <a:buClr>
                <a:srgbClr val="002060"/>
              </a:buClr>
              <a:buSzPts val="1800"/>
              <a:buChar char="•"/>
              <a:defRPr/>
            </a:lvl4pPr>
            <a:lvl5pPr indent="-342900" lvl="4" marL="2286000" algn="l">
              <a:lnSpc>
                <a:spcPct val="90000"/>
              </a:lnSpc>
              <a:spcBef>
                <a:spcPts val="500"/>
              </a:spcBef>
              <a:spcAft>
                <a:spcPts val="0"/>
              </a:spcAft>
              <a:buClr>
                <a:srgbClr val="00206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838200" y="379413"/>
            <a:ext cx="10515600" cy="6635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2"/>
          <p:cNvSpPr txBox="1"/>
          <p:nvPr>
            <p:ph idx="1" type="body"/>
          </p:nvPr>
        </p:nvSpPr>
        <p:spPr>
          <a:xfrm>
            <a:off x="838200" y="1354137"/>
            <a:ext cx="10515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rgbClr val="002060"/>
              </a:buClr>
              <a:buSzPts val="2800"/>
              <a:buChar char="•"/>
              <a:defRPr>
                <a:solidFill>
                  <a:srgbClr val="002060"/>
                </a:solidFill>
              </a:defRPr>
            </a:lvl1pPr>
            <a:lvl2pPr indent="-381000" lvl="1" marL="914400" algn="l">
              <a:lnSpc>
                <a:spcPct val="90000"/>
              </a:lnSpc>
              <a:spcBef>
                <a:spcPts val="500"/>
              </a:spcBef>
              <a:spcAft>
                <a:spcPts val="0"/>
              </a:spcAft>
              <a:buClr>
                <a:srgbClr val="002060"/>
              </a:buClr>
              <a:buSzPts val="2400"/>
              <a:buChar char="•"/>
              <a:defRPr>
                <a:solidFill>
                  <a:srgbClr val="002060"/>
                </a:solidFill>
              </a:defRPr>
            </a:lvl2pPr>
            <a:lvl3pPr indent="-355600" lvl="2" marL="1371600" algn="l">
              <a:lnSpc>
                <a:spcPct val="90000"/>
              </a:lnSpc>
              <a:spcBef>
                <a:spcPts val="500"/>
              </a:spcBef>
              <a:spcAft>
                <a:spcPts val="0"/>
              </a:spcAft>
              <a:buClr>
                <a:srgbClr val="002060"/>
              </a:buClr>
              <a:buSzPts val="2000"/>
              <a:buChar char="•"/>
              <a:defRPr>
                <a:solidFill>
                  <a:srgbClr val="002060"/>
                </a:solidFill>
              </a:defRPr>
            </a:lvl3pPr>
            <a:lvl4pPr indent="-342900" lvl="3" marL="1828800" algn="l">
              <a:lnSpc>
                <a:spcPct val="90000"/>
              </a:lnSpc>
              <a:spcBef>
                <a:spcPts val="500"/>
              </a:spcBef>
              <a:spcAft>
                <a:spcPts val="0"/>
              </a:spcAft>
              <a:buClr>
                <a:srgbClr val="002060"/>
              </a:buClr>
              <a:buSzPts val="1800"/>
              <a:buChar char="•"/>
              <a:defRPr>
                <a:solidFill>
                  <a:srgbClr val="002060"/>
                </a:solidFill>
              </a:defRPr>
            </a:lvl4pPr>
            <a:lvl5pPr indent="-342900" lvl="4" marL="2286000" algn="l">
              <a:lnSpc>
                <a:spcPct val="90000"/>
              </a:lnSpc>
              <a:spcBef>
                <a:spcPts val="500"/>
              </a:spcBef>
              <a:spcAft>
                <a:spcPts val="0"/>
              </a:spcAft>
              <a:buClr>
                <a:srgbClr val="002060"/>
              </a:buClr>
              <a:buSzPts val="1800"/>
              <a:buChar char="•"/>
              <a:defRPr>
                <a:solidFill>
                  <a:srgbClr val="00206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14"/>
          <p:cNvSpPr txBox="1"/>
          <p:nvPr>
            <p:ph type="title"/>
          </p:nvPr>
        </p:nvSpPr>
        <p:spPr>
          <a:xfrm>
            <a:off x="838200" y="365126"/>
            <a:ext cx="10515600" cy="635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rgbClr val="002060"/>
              </a:buClr>
              <a:buSzPts val="2800"/>
              <a:buChar char="•"/>
              <a:defRPr>
                <a:solidFill>
                  <a:srgbClr val="002060"/>
                </a:solidFill>
              </a:defRPr>
            </a:lvl1pPr>
            <a:lvl2pPr indent="-381000" lvl="1" marL="914400" algn="l">
              <a:lnSpc>
                <a:spcPct val="90000"/>
              </a:lnSpc>
              <a:spcBef>
                <a:spcPts val="500"/>
              </a:spcBef>
              <a:spcAft>
                <a:spcPts val="0"/>
              </a:spcAft>
              <a:buClr>
                <a:srgbClr val="002060"/>
              </a:buClr>
              <a:buSzPts val="2400"/>
              <a:buChar char="•"/>
              <a:defRPr>
                <a:solidFill>
                  <a:srgbClr val="002060"/>
                </a:solidFill>
              </a:defRPr>
            </a:lvl2pPr>
            <a:lvl3pPr indent="-355600" lvl="2" marL="1371600" algn="l">
              <a:lnSpc>
                <a:spcPct val="90000"/>
              </a:lnSpc>
              <a:spcBef>
                <a:spcPts val="500"/>
              </a:spcBef>
              <a:spcAft>
                <a:spcPts val="0"/>
              </a:spcAft>
              <a:buClr>
                <a:srgbClr val="002060"/>
              </a:buClr>
              <a:buSzPts val="2000"/>
              <a:buChar char="•"/>
              <a:defRPr>
                <a:solidFill>
                  <a:srgbClr val="002060"/>
                </a:solidFill>
              </a:defRPr>
            </a:lvl3pPr>
            <a:lvl4pPr indent="-342900" lvl="3" marL="1828800" algn="l">
              <a:lnSpc>
                <a:spcPct val="90000"/>
              </a:lnSpc>
              <a:spcBef>
                <a:spcPts val="500"/>
              </a:spcBef>
              <a:spcAft>
                <a:spcPts val="0"/>
              </a:spcAft>
              <a:buClr>
                <a:srgbClr val="002060"/>
              </a:buClr>
              <a:buSzPts val="1800"/>
              <a:buChar char="•"/>
              <a:defRPr>
                <a:solidFill>
                  <a:srgbClr val="002060"/>
                </a:solidFill>
              </a:defRPr>
            </a:lvl4pPr>
            <a:lvl5pPr indent="-342900" lvl="4" marL="2286000" algn="l">
              <a:lnSpc>
                <a:spcPct val="90000"/>
              </a:lnSpc>
              <a:spcBef>
                <a:spcPts val="500"/>
              </a:spcBef>
              <a:spcAft>
                <a:spcPts val="0"/>
              </a:spcAft>
              <a:buClr>
                <a:srgbClr val="002060"/>
              </a:buClr>
              <a:buSzPts val="1800"/>
              <a:buChar char="•"/>
              <a:defRPr>
                <a:solidFill>
                  <a:srgbClr val="00206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rgbClr val="002060"/>
              </a:buClr>
              <a:buSzPts val="2800"/>
              <a:buChar char="•"/>
              <a:defRPr>
                <a:solidFill>
                  <a:srgbClr val="002060"/>
                </a:solidFill>
              </a:defRPr>
            </a:lvl1pPr>
            <a:lvl2pPr indent="-381000" lvl="1" marL="914400" algn="l">
              <a:lnSpc>
                <a:spcPct val="90000"/>
              </a:lnSpc>
              <a:spcBef>
                <a:spcPts val="500"/>
              </a:spcBef>
              <a:spcAft>
                <a:spcPts val="0"/>
              </a:spcAft>
              <a:buClr>
                <a:srgbClr val="002060"/>
              </a:buClr>
              <a:buSzPts val="2400"/>
              <a:buChar char="•"/>
              <a:defRPr>
                <a:solidFill>
                  <a:srgbClr val="002060"/>
                </a:solidFill>
              </a:defRPr>
            </a:lvl2pPr>
            <a:lvl3pPr indent="-355600" lvl="2" marL="1371600" algn="l">
              <a:lnSpc>
                <a:spcPct val="90000"/>
              </a:lnSpc>
              <a:spcBef>
                <a:spcPts val="500"/>
              </a:spcBef>
              <a:spcAft>
                <a:spcPts val="0"/>
              </a:spcAft>
              <a:buClr>
                <a:srgbClr val="002060"/>
              </a:buClr>
              <a:buSzPts val="2000"/>
              <a:buChar char="•"/>
              <a:defRPr>
                <a:solidFill>
                  <a:srgbClr val="002060"/>
                </a:solidFill>
              </a:defRPr>
            </a:lvl3pPr>
            <a:lvl4pPr indent="-342900" lvl="3" marL="1828800" algn="l">
              <a:lnSpc>
                <a:spcPct val="90000"/>
              </a:lnSpc>
              <a:spcBef>
                <a:spcPts val="500"/>
              </a:spcBef>
              <a:spcAft>
                <a:spcPts val="0"/>
              </a:spcAft>
              <a:buClr>
                <a:srgbClr val="002060"/>
              </a:buClr>
              <a:buSzPts val="1800"/>
              <a:buChar char="•"/>
              <a:defRPr>
                <a:solidFill>
                  <a:srgbClr val="002060"/>
                </a:solidFill>
              </a:defRPr>
            </a:lvl4pPr>
            <a:lvl5pPr indent="-342900" lvl="4" marL="2286000" algn="l">
              <a:lnSpc>
                <a:spcPct val="90000"/>
              </a:lnSpc>
              <a:spcBef>
                <a:spcPts val="500"/>
              </a:spcBef>
              <a:spcAft>
                <a:spcPts val="0"/>
              </a:spcAft>
              <a:buClr>
                <a:srgbClr val="002060"/>
              </a:buClr>
              <a:buSzPts val="1800"/>
              <a:buChar char="•"/>
              <a:defRPr>
                <a:solidFill>
                  <a:srgbClr val="002060"/>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15"/>
          <p:cNvSpPr txBox="1"/>
          <p:nvPr>
            <p:ph type="title"/>
          </p:nvPr>
        </p:nvSpPr>
        <p:spPr>
          <a:xfrm>
            <a:off x="839788" y="365125"/>
            <a:ext cx="10515600" cy="6635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002060"/>
              </a:buClr>
              <a:buSzPts val="2400"/>
              <a:buNone/>
              <a:defRPr b="1" sz="2400"/>
            </a:lvl1pPr>
            <a:lvl2pPr indent="-228600" lvl="1" marL="914400" algn="l">
              <a:lnSpc>
                <a:spcPct val="90000"/>
              </a:lnSpc>
              <a:spcBef>
                <a:spcPts val="500"/>
              </a:spcBef>
              <a:spcAft>
                <a:spcPts val="0"/>
              </a:spcAft>
              <a:buClr>
                <a:srgbClr val="002060"/>
              </a:buClr>
              <a:buSzPts val="2000"/>
              <a:buNone/>
              <a:defRPr b="1" sz="2000"/>
            </a:lvl2pPr>
            <a:lvl3pPr indent="-228600" lvl="2" marL="1371600" algn="l">
              <a:lnSpc>
                <a:spcPct val="90000"/>
              </a:lnSpc>
              <a:spcBef>
                <a:spcPts val="500"/>
              </a:spcBef>
              <a:spcAft>
                <a:spcPts val="0"/>
              </a:spcAft>
              <a:buClr>
                <a:srgbClr val="002060"/>
              </a:buClr>
              <a:buSzPts val="1800"/>
              <a:buNone/>
              <a:defRPr b="1" sz="1800"/>
            </a:lvl3pPr>
            <a:lvl4pPr indent="-228600" lvl="3" marL="1828800" algn="l">
              <a:lnSpc>
                <a:spcPct val="90000"/>
              </a:lnSpc>
              <a:spcBef>
                <a:spcPts val="500"/>
              </a:spcBef>
              <a:spcAft>
                <a:spcPts val="0"/>
              </a:spcAft>
              <a:buClr>
                <a:srgbClr val="002060"/>
              </a:buClr>
              <a:buSzPts val="1600"/>
              <a:buNone/>
              <a:defRPr b="1" sz="1600"/>
            </a:lvl4pPr>
            <a:lvl5pPr indent="-228600" lvl="4" marL="2286000" algn="l">
              <a:lnSpc>
                <a:spcPct val="90000"/>
              </a:lnSpc>
              <a:spcBef>
                <a:spcPts val="500"/>
              </a:spcBef>
              <a:spcAft>
                <a:spcPts val="0"/>
              </a:spcAft>
              <a:buClr>
                <a:srgbClr val="002060"/>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002060"/>
              </a:buClr>
              <a:buSzPts val="1800"/>
              <a:buChar char="•"/>
              <a:defRPr/>
            </a:lvl1pPr>
            <a:lvl2pPr indent="-342900" lvl="1" marL="914400" algn="l">
              <a:lnSpc>
                <a:spcPct val="90000"/>
              </a:lnSpc>
              <a:spcBef>
                <a:spcPts val="500"/>
              </a:spcBef>
              <a:spcAft>
                <a:spcPts val="0"/>
              </a:spcAft>
              <a:buClr>
                <a:srgbClr val="002060"/>
              </a:buClr>
              <a:buSzPts val="1800"/>
              <a:buChar char="•"/>
              <a:defRPr/>
            </a:lvl2pPr>
            <a:lvl3pPr indent="-342900" lvl="2" marL="1371600" algn="l">
              <a:lnSpc>
                <a:spcPct val="90000"/>
              </a:lnSpc>
              <a:spcBef>
                <a:spcPts val="500"/>
              </a:spcBef>
              <a:spcAft>
                <a:spcPts val="0"/>
              </a:spcAft>
              <a:buClr>
                <a:srgbClr val="002060"/>
              </a:buClr>
              <a:buSzPts val="1800"/>
              <a:buChar char="•"/>
              <a:defRPr/>
            </a:lvl3pPr>
            <a:lvl4pPr indent="-342900" lvl="3" marL="1828800" algn="l">
              <a:lnSpc>
                <a:spcPct val="90000"/>
              </a:lnSpc>
              <a:spcBef>
                <a:spcPts val="500"/>
              </a:spcBef>
              <a:spcAft>
                <a:spcPts val="0"/>
              </a:spcAft>
              <a:buClr>
                <a:srgbClr val="002060"/>
              </a:buClr>
              <a:buSzPts val="1800"/>
              <a:buChar char="•"/>
              <a:defRPr/>
            </a:lvl4pPr>
            <a:lvl5pPr indent="-342900" lvl="4" marL="2286000" algn="l">
              <a:lnSpc>
                <a:spcPct val="90000"/>
              </a:lnSpc>
              <a:spcBef>
                <a:spcPts val="500"/>
              </a:spcBef>
              <a:spcAft>
                <a:spcPts val="0"/>
              </a:spcAft>
              <a:buClr>
                <a:srgbClr val="00206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002060"/>
              </a:buClr>
              <a:buSzPts val="2400"/>
              <a:buNone/>
              <a:defRPr b="1" sz="2400"/>
            </a:lvl1pPr>
            <a:lvl2pPr indent="-228600" lvl="1" marL="914400" algn="l">
              <a:lnSpc>
                <a:spcPct val="90000"/>
              </a:lnSpc>
              <a:spcBef>
                <a:spcPts val="500"/>
              </a:spcBef>
              <a:spcAft>
                <a:spcPts val="0"/>
              </a:spcAft>
              <a:buClr>
                <a:srgbClr val="002060"/>
              </a:buClr>
              <a:buSzPts val="2000"/>
              <a:buNone/>
              <a:defRPr b="1" sz="2000"/>
            </a:lvl2pPr>
            <a:lvl3pPr indent="-228600" lvl="2" marL="1371600" algn="l">
              <a:lnSpc>
                <a:spcPct val="90000"/>
              </a:lnSpc>
              <a:spcBef>
                <a:spcPts val="500"/>
              </a:spcBef>
              <a:spcAft>
                <a:spcPts val="0"/>
              </a:spcAft>
              <a:buClr>
                <a:srgbClr val="002060"/>
              </a:buClr>
              <a:buSzPts val="1800"/>
              <a:buNone/>
              <a:defRPr b="1" sz="1800"/>
            </a:lvl3pPr>
            <a:lvl4pPr indent="-228600" lvl="3" marL="1828800" algn="l">
              <a:lnSpc>
                <a:spcPct val="90000"/>
              </a:lnSpc>
              <a:spcBef>
                <a:spcPts val="500"/>
              </a:spcBef>
              <a:spcAft>
                <a:spcPts val="0"/>
              </a:spcAft>
              <a:buClr>
                <a:srgbClr val="002060"/>
              </a:buClr>
              <a:buSzPts val="1600"/>
              <a:buNone/>
              <a:defRPr b="1" sz="1600"/>
            </a:lvl4pPr>
            <a:lvl5pPr indent="-228600" lvl="4" marL="2286000" algn="l">
              <a:lnSpc>
                <a:spcPct val="90000"/>
              </a:lnSpc>
              <a:spcBef>
                <a:spcPts val="500"/>
              </a:spcBef>
              <a:spcAft>
                <a:spcPts val="0"/>
              </a:spcAft>
              <a:buClr>
                <a:srgbClr val="002060"/>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002060"/>
              </a:buClr>
              <a:buSzPts val="1800"/>
              <a:buChar char="•"/>
              <a:defRPr/>
            </a:lvl1pPr>
            <a:lvl2pPr indent="-342900" lvl="1" marL="914400" algn="l">
              <a:lnSpc>
                <a:spcPct val="90000"/>
              </a:lnSpc>
              <a:spcBef>
                <a:spcPts val="500"/>
              </a:spcBef>
              <a:spcAft>
                <a:spcPts val="0"/>
              </a:spcAft>
              <a:buClr>
                <a:srgbClr val="002060"/>
              </a:buClr>
              <a:buSzPts val="1800"/>
              <a:buChar char="•"/>
              <a:defRPr/>
            </a:lvl2pPr>
            <a:lvl3pPr indent="-342900" lvl="2" marL="1371600" algn="l">
              <a:lnSpc>
                <a:spcPct val="90000"/>
              </a:lnSpc>
              <a:spcBef>
                <a:spcPts val="500"/>
              </a:spcBef>
              <a:spcAft>
                <a:spcPts val="0"/>
              </a:spcAft>
              <a:buClr>
                <a:srgbClr val="002060"/>
              </a:buClr>
              <a:buSzPts val="1800"/>
              <a:buChar char="•"/>
              <a:defRPr/>
            </a:lvl3pPr>
            <a:lvl4pPr indent="-342900" lvl="3" marL="1828800" algn="l">
              <a:lnSpc>
                <a:spcPct val="90000"/>
              </a:lnSpc>
              <a:spcBef>
                <a:spcPts val="500"/>
              </a:spcBef>
              <a:spcAft>
                <a:spcPts val="0"/>
              </a:spcAft>
              <a:buClr>
                <a:srgbClr val="002060"/>
              </a:buClr>
              <a:buSzPts val="1800"/>
              <a:buChar char="•"/>
              <a:defRPr/>
            </a:lvl4pPr>
            <a:lvl5pPr indent="-342900" lvl="4" marL="2286000" algn="l">
              <a:lnSpc>
                <a:spcPct val="90000"/>
              </a:lnSpc>
              <a:spcBef>
                <a:spcPts val="500"/>
              </a:spcBef>
              <a:spcAft>
                <a:spcPts val="0"/>
              </a:spcAft>
              <a:buClr>
                <a:srgbClr val="002060"/>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6"/>
          <p:cNvSpPr txBox="1"/>
          <p:nvPr>
            <p:ph type="title"/>
          </p:nvPr>
        </p:nvSpPr>
        <p:spPr>
          <a:xfrm>
            <a:off x="838200" y="365125"/>
            <a:ext cx="10515600" cy="6778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rgbClr val="002060"/>
              </a:buClr>
              <a:buSzPts val="3200"/>
              <a:buChar char="•"/>
              <a:defRPr sz="3200"/>
            </a:lvl1pPr>
            <a:lvl2pPr indent="-406400" lvl="1" marL="914400" algn="l">
              <a:lnSpc>
                <a:spcPct val="90000"/>
              </a:lnSpc>
              <a:spcBef>
                <a:spcPts val="500"/>
              </a:spcBef>
              <a:spcAft>
                <a:spcPts val="0"/>
              </a:spcAft>
              <a:buClr>
                <a:srgbClr val="002060"/>
              </a:buClr>
              <a:buSzPts val="2800"/>
              <a:buChar char="•"/>
              <a:defRPr sz="2800"/>
            </a:lvl2pPr>
            <a:lvl3pPr indent="-381000" lvl="2" marL="1371600" algn="l">
              <a:lnSpc>
                <a:spcPct val="90000"/>
              </a:lnSpc>
              <a:spcBef>
                <a:spcPts val="500"/>
              </a:spcBef>
              <a:spcAft>
                <a:spcPts val="0"/>
              </a:spcAft>
              <a:buClr>
                <a:srgbClr val="002060"/>
              </a:buClr>
              <a:buSzPts val="2400"/>
              <a:buChar char="•"/>
              <a:defRPr sz="2400"/>
            </a:lvl3pPr>
            <a:lvl4pPr indent="-355600" lvl="3" marL="1828800" algn="l">
              <a:lnSpc>
                <a:spcPct val="90000"/>
              </a:lnSpc>
              <a:spcBef>
                <a:spcPts val="500"/>
              </a:spcBef>
              <a:spcAft>
                <a:spcPts val="0"/>
              </a:spcAft>
              <a:buClr>
                <a:srgbClr val="002060"/>
              </a:buClr>
              <a:buSzPts val="2000"/>
              <a:buChar char="•"/>
              <a:defRPr sz="2000"/>
            </a:lvl4pPr>
            <a:lvl5pPr indent="-355600" lvl="4" marL="2286000" algn="l">
              <a:lnSpc>
                <a:spcPct val="90000"/>
              </a:lnSpc>
              <a:spcBef>
                <a:spcPts val="500"/>
              </a:spcBef>
              <a:spcAft>
                <a:spcPts val="0"/>
              </a:spcAft>
              <a:buClr>
                <a:srgbClr val="002060"/>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002060"/>
              </a:buClr>
              <a:buSzPts val="1600"/>
              <a:buNone/>
              <a:defRPr sz="1600"/>
            </a:lvl1pPr>
            <a:lvl2pPr indent="-228600" lvl="1" marL="914400" algn="l">
              <a:lnSpc>
                <a:spcPct val="90000"/>
              </a:lnSpc>
              <a:spcBef>
                <a:spcPts val="500"/>
              </a:spcBef>
              <a:spcAft>
                <a:spcPts val="0"/>
              </a:spcAft>
              <a:buClr>
                <a:srgbClr val="002060"/>
              </a:buClr>
              <a:buSzPts val="1400"/>
              <a:buNone/>
              <a:defRPr sz="1400"/>
            </a:lvl2pPr>
            <a:lvl3pPr indent="-228600" lvl="2" marL="1371600" algn="l">
              <a:lnSpc>
                <a:spcPct val="90000"/>
              </a:lnSpc>
              <a:spcBef>
                <a:spcPts val="500"/>
              </a:spcBef>
              <a:spcAft>
                <a:spcPts val="0"/>
              </a:spcAft>
              <a:buClr>
                <a:srgbClr val="002060"/>
              </a:buClr>
              <a:buSzPts val="1200"/>
              <a:buNone/>
              <a:defRPr sz="1200"/>
            </a:lvl3pPr>
            <a:lvl4pPr indent="-228600" lvl="3" marL="1828800" algn="l">
              <a:lnSpc>
                <a:spcPct val="90000"/>
              </a:lnSpc>
              <a:spcBef>
                <a:spcPts val="500"/>
              </a:spcBef>
              <a:spcAft>
                <a:spcPts val="0"/>
              </a:spcAft>
              <a:buClr>
                <a:srgbClr val="002060"/>
              </a:buClr>
              <a:buSzPts val="1000"/>
              <a:buNone/>
              <a:defRPr sz="1000"/>
            </a:lvl4pPr>
            <a:lvl5pPr indent="-228600" lvl="4" marL="2286000" algn="l">
              <a:lnSpc>
                <a:spcPct val="90000"/>
              </a:lnSpc>
              <a:spcBef>
                <a:spcPts val="500"/>
              </a:spcBef>
              <a:spcAft>
                <a:spcPts val="0"/>
              </a:spcAft>
              <a:buClr>
                <a:srgbClr val="002060"/>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2060"/>
              </a:buClr>
              <a:buSzPts val="3200"/>
              <a:buFont typeface="Arial"/>
              <a:buNone/>
              <a:defRPr b="0" i="0" sz="3200" u="none" cap="none" strike="noStrike">
                <a:solidFill>
                  <a:srgbClr val="002060"/>
                </a:solidFill>
                <a:latin typeface="Calibri"/>
                <a:ea typeface="Calibri"/>
                <a:cs typeface="Calibri"/>
                <a:sym typeface="Calibri"/>
              </a:defRPr>
            </a:lvl1pPr>
            <a:lvl2pPr lvl="1" marR="0" rtl="0" algn="l">
              <a:lnSpc>
                <a:spcPct val="90000"/>
              </a:lnSpc>
              <a:spcBef>
                <a:spcPts val="500"/>
              </a:spcBef>
              <a:spcAft>
                <a:spcPts val="0"/>
              </a:spcAft>
              <a:buClr>
                <a:srgbClr val="002060"/>
              </a:buClr>
              <a:buSzPts val="2800"/>
              <a:buFont typeface="Arial"/>
              <a:buNone/>
              <a:defRPr b="0" i="0" sz="2800" u="none" cap="none" strike="noStrike">
                <a:solidFill>
                  <a:srgbClr val="002060"/>
                </a:solidFill>
                <a:latin typeface="Calibri"/>
                <a:ea typeface="Calibri"/>
                <a:cs typeface="Calibri"/>
                <a:sym typeface="Calibri"/>
              </a:defRPr>
            </a:lvl2pPr>
            <a:lvl3pPr lvl="2" marR="0" rtl="0" algn="l">
              <a:lnSpc>
                <a:spcPct val="90000"/>
              </a:lnSpc>
              <a:spcBef>
                <a:spcPts val="500"/>
              </a:spcBef>
              <a:spcAft>
                <a:spcPts val="0"/>
              </a:spcAft>
              <a:buClr>
                <a:srgbClr val="002060"/>
              </a:buClr>
              <a:buSzPts val="2400"/>
              <a:buFont typeface="Arial"/>
              <a:buNone/>
              <a:defRPr b="0" i="0" sz="2400" u="none" cap="none" strike="noStrike">
                <a:solidFill>
                  <a:srgbClr val="002060"/>
                </a:solidFill>
                <a:latin typeface="Calibri"/>
                <a:ea typeface="Calibri"/>
                <a:cs typeface="Calibri"/>
                <a:sym typeface="Calibri"/>
              </a:defRPr>
            </a:lvl3pPr>
            <a:lvl4pPr lvl="3" marR="0" rtl="0" algn="l">
              <a:lnSpc>
                <a:spcPct val="90000"/>
              </a:lnSpc>
              <a:spcBef>
                <a:spcPts val="500"/>
              </a:spcBef>
              <a:spcAft>
                <a:spcPts val="0"/>
              </a:spcAft>
              <a:buClr>
                <a:srgbClr val="002060"/>
              </a:buClr>
              <a:buSzPts val="2000"/>
              <a:buFont typeface="Arial"/>
              <a:buNone/>
              <a:defRPr b="0" i="0" sz="2000" u="none" cap="none" strike="noStrike">
                <a:solidFill>
                  <a:srgbClr val="002060"/>
                </a:solidFill>
                <a:latin typeface="Calibri"/>
                <a:ea typeface="Calibri"/>
                <a:cs typeface="Calibri"/>
                <a:sym typeface="Calibri"/>
              </a:defRPr>
            </a:lvl4pPr>
            <a:lvl5pPr lvl="4" marR="0" rtl="0" algn="l">
              <a:lnSpc>
                <a:spcPct val="90000"/>
              </a:lnSpc>
              <a:spcBef>
                <a:spcPts val="500"/>
              </a:spcBef>
              <a:spcAft>
                <a:spcPts val="0"/>
              </a:spcAft>
              <a:buClr>
                <a:srgbClr val="002060"/>
              </a:buClr>
              <a:buSzPts val="2000"/>
              <a:buFont typeface="Arial"/>
              <a:buNone/>
              <a:defRPr b="0" i="0" sz="2000" u="none" cap="none" strike="noStrike">
                <a:solidFill>
                  <a:srgbClr val="002060"/>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002060"/>
              </a:buClr>
              <a:buSzPts val="1600"/>
              <a:buNone/>
              <a:defRPr sz="1600"/>
            </a:lvl1pPr>
            <a:lvl2pPr indent="-228600" lvl="1" marL="914400" algn="l">
              <a:lnSpc>
                <a:spcPct val="90000"/>
              </a:lnSpc>
              <a:spcBef>
                <a:spcPts val="500"/>
              </a:spcBef>
              <a:spcAft>
                <a:spcPts val="0"/>
              </a:spcAft>
              <a:buClr>
                <a:srgbClr val="002060"/>
              </a:buClr>
              <a:buSzPts val="1400"/>
              <a:buNone/>
              <a:defRPr sz="1400"/>
            </a:lvl2pPr>
            <a:lvl3pPr indent="-228600" lvl="2" marL="1371600" algn="l">
              <a:lnSpc>
                <a:spcPct val="90000"/>
              </a:lnSpc>
              <a:spcBef>
                <a:spcPts val="500"/>
              </a:spcBef>
              <a:spcAft>
                <a:spcPts val="0"/>
              </a:spcAft>
              <a:buClr>
                <a:srgbClr val="002060"/>
              </a:buClr>
              <a:buSzPts val="1200"/>
              <a:buNone/>
              <a:defRPr sz="1200"/>
            </a:lvl3pPr>
            <a:lvl4pPr indent="-228600" lvl="3" marL="1828800" algn="l">
              <a:lnSpc>
                <a:spcPct val="90000"/>
              </a:lnSpc>
              <a:spcBef>
                <a:spcPts val="500"/>
              </a:spcBef>
              <a:spcAft>
                <a:spcPts val="0"/>
              </a:spcAft>
              <a:buClr>
                <a:srgbClr val="002060"/>
              </a:buClr>
              <a:buSzPts val="1000"/>
              <a:buNone/>
              <a:defRPr sz="1000"/>
            </a:lvl4pPr>
            <a:lvl5pPr indent="-228600" lvl="4" marL="2286000" algn="l">
              <a:lnSpc>
                <a:spcPct val="90000"/>
              </a:lnSpc>
              <a:spcBef>
                <a:spcPts val="500"/>
              </a:spcBef>
              <a:spcAft>
                <a:spcPts val="0"/>
              </a:spcAft>
              <a:buClr>
                <a:srgbClr val="002060"/>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6778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800"/>
              <a:buFont typeface="Calibri"/>
              <a:buNone/>
              <a:defRPr b="0" i="0" sz="3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838200" y="1460500"/>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02060"/>
              </a:buClr>
              <a:buSzPts val="2800"/>
              <a:buFont typeface="Arial"/>
              <a:buChar char="•"/>
              <a:defRPr b="0" i="0" sz="2800" u="none" cap="none" strike="noStrike">
                <a:solidFill>
                  <a:srgbClr val="002060"/>
                </a:solidFill>
                <a:latin typeface="Calibri"/>
                <a:ea typeface="Calibri"/>
                <a:cs typeface="Calibri"/>
                <a:sym typeface="Calibri"/>
              </a:defRPr>
            </a:lvl1pPr>
            <a:lvl2pPr indent="-381000" lvl="1" marL="914400" marR="0" rtl="0" algn="l">
              <a:lnSpc>
                <a:spcPct val="90000"/>
              </a:lnSpc>
              <a:spcBef>
                <a:spcPts val="500"/>
              </a:spcBef>
              <a:spcAft>
                <a:spcPts val="0"/>
              </a:spcAft>
              <a:buClr>
                <a:srgbClr val="002060"/>
              </a:buClr>
              <a:buSzPts val="2400"/>
              <a:buFont typeface="Arial"/>
              <a:buChar char="•"/>
              <a:defRPr b="0" i="0" sz="2400" u="none" cap="none" strike="noStrike">
                <a:solidFill>
                  <a:srgbClr val="002060"/>
                </a:solidFill>
                <a:latin typeface="Calibri"/>
                <a:ea typeface="Calibri"/>
                <a:cs typeface="Calibri"/>
                <a:sym typeface="Calibri"/>
              </a:defRPr>
            </a:lvl2pPr>
            <a:lvl3pPr indent="-355600" lvl="2" marL="1371600" marR="0" rtl="0" algn="l">
              <a:lnSpc>
                <a:spcPct val="90000"/>
              </a:lnSpc>
              <a:spcBef>
                <a:spcPts val="500"/>
              </a:spcBef>
              <a:spcAft>
                <a:spcPts val="0"/>
              </a:spcAft>
              <a:buClr>
                <a:srgbClr val="002060"/>
              </a:buClr>
              <a:buSzPts val="2000"/>
              <a:buFont typeface="Arial"/>
              <a:buChar char="•"/>
              <a:defRPr b="0" i="0" sz="2000" u="none" cap="none" strike="noStrike">
                <a:solidFill>
                  <a:srgbClr val="002060"/>
                </a:solidFill>
                <a:latin typeface="Calibri"/>
                <a:ea typeface="Calibri"/>
                <a:cs typeface="Calibri"/>
                <a:sym typeface="Calibri"/>
              </a:defRPr>
            </a:lvl3pPr>
            <a:lvl4pPr indent="-342900" lvl="3" marL="1828800" marR="0" rtl="0" algn="l">
              <a:lnSpc>
                <a:spcPct val="90000"/>
              </a:lnSpc>
              <a:spcBef>
                <a:spcPts val="500"/>
              </a:spcBef>
              <a:spcAft>
                <a:spcPts val="0"/>
              </a:spcAft>
              <a:buClr>
                <a:srgbClr val="002060"/>
              </a:buClr>
              <a:buSzPts val="1800"/>
              <a:buFont typeface="Arial"/>
              <a:buChar char="•"/>
              <a:defRPr b="0" i="0" sz="1800" u="none" cap="none" strike="noStrike">
                <a:solidFill>
                  <a:srgbClr val="002060"/>
                </a:solidFill>
                <a:latin typeface="Calibri"/>
                <a:ea typeface="Calibri"/>
                <a:cs typeface="Calibri"/>
                <a:sym typeface="Calibri"/>
              </a:defRPr>
            </a:lvl4pPr>
            <a:lvl5pPr indent="-342900" lvl="4" marL="2286000" marR="0" rtl="0" algn="l">
              <a:lnSpc>
                <a:spcPct val="90000"/>
              </a:lnSpc>
              <a:spcBef>
                <a:spcPts val="500"/>
              </a:spcBef>
              <a:spcAft>
                <a:spcPts val="0"/>
              </a:spcAft>
              <a:buClr>
                <a:srgbClr val="002060"/>
              </a:buClr>
              <a:buSzPts val="1800"/>
              <a:buFont typeface="Arial"/>
              <a:buChar char="•"/>
              <a:defRPr b="0" i="0" sz="1800" u="none" cap="none" strike="noStrike">
                <a:solidFill>
                  <a:srgbClr val="002060"/>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2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hyperlink" Target="https://www.kdnuggets.com/2019/06/gradient-descent-algorithms-cheat-sheet.html" TargetMode="External"/><Relationship Id="rId5" Type="http://schemas.openxmlformats.org/officeDocument/2006/relationships/image" Target="../media/image14.pn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hyperlink" Target="https://aishack.in/tutorials/image-convolution-examp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8.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jp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2060"/>
            </a:gs>
            <a:gs pos="85000">
              <a:srgbClr val="2F5496"/>
            </a:gs>
            <a:gs pos="91000">
              <a:srgbClr val="3864B2"/>
            </a:gs>
            <a:gs pos="97000">
              <a:srgbClr val="2C4E8C"/>
            </a:gs>
            <a:gs pos="100000">
              <a:srgbClr val="2C4E8C"/>
            </a:gs>
          </a:gsLst>
          <a:path path="circle">
            <a:fillToRect l="100%" t="100%"/>
          </a:path>
          <a:tileRect b="-100%" r="-100%"/>
        </a:gradFill>
      </p:bgPr>
    </p:bg>
    <p:spTree>
      <p:nvGrpSpPr>
        <p:cNvPr id="82" name="Shape 82"/>
        <p:cNvGrpSpPr/>
        <p:nvPr/>
      </p:nvGrpSpPr>
      <p:grpSpPr>
        <a:xfrm>
          <a:off x="0" y="0"/>
          <a:ext cx="0" cy="0"/>
          <a:chOff x="0" y="0"/>
          <a:chExt cx="0" cy="0"/>
        </a:xfrm>
      </p:grpSpPr>
      <p:sp>
        <p:nvSpPr>
          <p:cNvPr id="83" name="Google Shape;83;p1"/>
          <p:cNvSpPr txBox="1"/>
          <p:nvPr>
            <p:ph type="ctrTitle"/>
          </p:nvPr>
        </p:nvSpPr>
        <p:spPr>
          <a:xfrm>
            <a:off x="1524000" y="11985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Calibri"/>
              <a:buNone/>
            </a:pPr>
            <a:r>
              <a:t/>
            </a:r>
            <a:endParaRPr/>
          </a:p>
          <a:p>
            <a:pPr indent="0" lvl="0" marL="0" rtl="0" algn="ctr">
              <a:lnSpc>
                <a:spcPct val="90000"/>
              </a:lnSpc>
              <a:spcBef>
                <a:spcPts val="0"/>
              </a:spcBef>
              <a:spcAft>
                <a:spcPts val="0"/>
              </a:spcAft>
              <a:buClr>
                <a:schemeClr val="lt1"/>
              </a:buClr>
              <a:buSzPts val="6000"/>
              <a:buFont typeface="Calibri"/>
              <a:buNone/>
            </a:pPr>
            <a:r>
              <a:rPr lang="en-US"/>
              <a:t>Review after COVID-19</a:t>
            </a:r>
            <a:endParaRPr/>
          </a:p>
        </p:txBody>
      </p:sp>
      <p:sp>
        <p:nvSpPr>
          <p:cNvPr id="84" name="Google Shape;84;p1"/>
          <p:cNvSpPr txBox="1"/>
          <p:nvPr>
            <p:ph idx="1" type="subTitle"/>
          </p:nvPr>
        </p:nvSpPr>
        <p:spPr>
          <a:xfrm>
            <a:off x="1524000" y="36782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None/>
            </a:pPr>
            <a:r>
              <a:rPr lang="en-US"/>
              <a:t>Phat Vo</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g7a9dfe509d_0_48"/>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đạo hàm, gradient</a:t>
            </a:r>
            <a:endParaRPr sz="3400"/>
          </a:p>
        </p:txBody>
      </p:sp>
      <p:pic>
        <p:nvPicPr>
          <p:cNvPr id="155" name="Google Shape;155;g7a9dfe509d_0_48"/>
          <p:cNvPicPr preferRelativeResize="0"/>
          <p:nvPr/>
        </p:nvPicPr>
        <p:blipFill rotWithShape="1">
          <a:blip r:embed="rId4">
            <a:alphaModFix/>
          </a:blip>
          <a:srcRect b="0" l="0" r="0" t="0"/>
          <a:stretch/>
        </p:blipFill>
        <p:spPr>
          <a:xfrm>
            <a:off x="500300" y="1647612"/>
            <a:ext cx="4435550" cy="3326650"/>
          </a:xfrm>
          <a:prstGeom prst="rect">
            <a:avLst/>
          </a:prstGeom>
          <a:noFill/>
          <a:ln>
            <a:noFill/>
          </a:ln>
        </p:spPr>
      </p:pic>
      <p:pic>
        <p:nvPicPr>
          <p:cNvPr id="156" name="Google Shape;156;g7a9dfe509d_0_48"/>
          <p:cNvPicPr preferRelativeResize="0"/>
          <p:nvPr/>
        </p:nvPicPr>
        <p:blipFill>
          <a:blip r:embed="rId5">
            <a:alphaModFix/>
          </a:blip>
          <a:stretch>
            <a:fillRect/>
          </a:stretch>
        </p:blipFill>
        <p:spPr>
          <a:xfrm>
            <a:off x="6826900" y="1966911"/>
            <a:ext cx="4752975" cy="2924175"/>
          </a:xfrm>
          <a:prstGeom prst="rect">
            <a:avLst/>
          </a:prstGeom>
          <a:noFill/>
          <a:ln>
            <a:noFill/>
          </a:ln>
        </p:spPr>
      </p:pic>
      <p:sp>
        <p:nvSpPr>
          <p:cNvPr id="157" name="Google Shape;157;g7a9dfe509d_0_48"/>
          <p:cNvSpPr txBox="1"/>
          <p:nvPr/>
        </p:nvSpPr>
        <p:spPr>
          <a:xfrm>
            <a:off x="8651250" y="1647600"/>
            <a:ext cx="16821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Calibri"/>
                <a:ea typeface="Calibri"/>
                <a:cs typeface="Calibri"/>
                <a:sym typeface="Calibri"/>
              </a:rPr>
              <a:t>Tại sao đạo hàm?</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g6ce0ff1910_0_18"/>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trượt gradient (gradient descent)</a:t>
            </a:r>
            <a:endParaRPr sz="3400"/>
          </a:p>
        </p:txBody>
      </p:sp>
      <p:sp>
        <p:nvSpPr>
          <p:cNvPr id="163" name="Google Shape;163;g6ce0ff1910_0_18"/>
          <p:cNvSpPr txBox="1"/>
          <p:nvPr>
            <p:ph idx="1" type="body"/>
          </p:nvPr>
        </p:nvSpPr>
        <p:spPr>
          <a:xfrm>
            <a:off x="838200" y="1201729"/>
            <a:ext cx="10515600" cy="2804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b="1" lang="en-US" sz="3000"/>
              <a:t>Trượt gradient </a:t>
            </a:r>
            <a:r>
              <a:rPr lang="en-US" sz="3000"/>
              <a:t>là thuật toán tối ưu hàm mất mát để tìm ra những trọng số tốt nhất</a:t>
            </a:r>
            <a:endParaRPr sz="3000"/>
          </a:p>
          <a:p>
            <a:pPr indent="-419100" lvl="0" marL="457200" rtl="0" algn="l">
              <a:lnSpc>
                <a:spcPct val="115000"/>
              </a:lnSpc>
              <a:spcBef>
                <a:spcPts val="0"/>
              </a:spcBef>
              <a:spcAft>
                <a:spcPts val="0"/>
              </a:spcAft>
              <a:buSzPts val="3000"/>
              <a:buChar char="-"/>
            </a:pPr>
            <a:r>
              <a:rPr lang="en-US" sz="3000"/>
              <a:t>Các dạng trượt gradient: batch, mini-batch, stochastic</a:t>
            </a:r>
            <a:endParaRPr sz="3000"/>
          </a:p>
          <a:p>
            <a:pPr indent="-419100" lvl="0" marL="457200" rtl="0" algn="l">
              <a:lnSpc>
                <a:spcPct val="115000"/>
              </a:lnSpc>
              <a:spcBef>
                <a:spcPts val="0"/>
              </a:spcBef>
              <a:spcAft>
                <a:spcPts val="0"/>
              </a:spcAft>
              <a:buSzPts val="3000"/>
              <a:buChar char="-"/>
            </a:pPr>
            <a:r>
              <a:rPr lang="en-US" sz="3000"/>
              <a:t>Các biến thể của trượt gradient: momentum (+v), adam,... (</a:t>
            </a:r>
            <a:r>
              <a:rPr lang="en-US" sz="3000" u="sng">
                <a:solidFill>
                  <a:schemeClr val="hlink"/>
                </a:solidFill>
                <a:hlinkClick r:id="rId4"/>
              </a:rPr>
              <a:t>Tham khảo</a:t>
            </a:r>
            <a:r>
              <a:rPr lang="en-US" sz="3000"/>
              <a:t>)</a:t>
            </a:r>
            <a:endParaRPr sz="3000"/>
          </a:p>
        </p:txBody>
      </p:sp>
      <p:pic>
        <p:nvPicPr>
          <p:cNvPr id="164" name="Google Shape;164;g6ce0ff1910_0_18"/>
          <p:cNvPicPr preferRelativeResize="0"/>
          <p:nvPr/>
        </p:nvPicPr>
        <p:blipFill rotWithShape="1">
          <a:blip r:embed="rId5">
            <a:alphaModFix/>
          </a:blip>
          <a:srcRect b="0" l="0" r="0" t="0"/>
          <a:stretch/>
        </p:blipFill>
        <p:spPr>
          <a:xfrm>
            <a:off x="152400" y="4005850"/>
            <a:ext cx="6221476" cy="2677550"/>
          </a:xfrm>
          <a:prstGeom prst="rect">
            <a:avLst/>
          </a:prstGeom>
          <a:noFill/>
          <a:ln>
            <a:noFill/>
          </a:ln>
        </p:spPr>
      </p:pic>
      <p:pic>
        <p:nvPicPr>
          <p:cNvPr id="165" name="Google Shape;165;g6ce0ff1910_0_18"/>
          <p:cNvPicPr preferRelativeResize="0"/>
          <p:nvPr/>
        </p:nvPicPr>
        <p:blipFill rotWithShape="1">
          <a:blip r:embed="rId6">
            <a:alphaModFix/>
          </a:blip>
          <a:srcRect b="61178" l="0" r="13028" t="0"/>
          <a:stretch/>
        </p:blipFill>
        <p:spPr>
          <a:xfrm>
            <a:off x="7079725" y="3693150"/>
            <a:ext cx="4698151" cy="205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g7a9dfe509d_0_62"/>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MLP</a:t>
            </a:r>
            <a:endParaRPr sz="3400"/>
          </a:p>
        </p:txBody>
      </p:sp>
      <p:sp>
        <p:nvSpPr>
          <p:cNvPr id="171" name="Google Shape;171;g7a9dfe509d_0_62"/>
          <p:cNvSpPr txBox="1"/>
          <p:nvPr>
            <p:ph idx="1" type="body"/>
          </p:nvPr>
        </p:nvSpPr>
        <p:spPr>
          <a:xfrm>
            <a:off x="361950" y="1193812"/>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b="1" lang="en-US" sz="3000"/>
              <a:t>Multilayer perceptron (MLP):</a:t>
            </a:r>
            <a:endParaRPr b="1" sz="3000"/>
          </a:p>
          <a:p>
            <a:pPr indent="-419100" lvl="0" marL="457200" rtl="0" algn="l">
              <a:lnSpc>
                <a:spcPct val="115000"/>
              </a:lnSpc>
              <a:spcBef>
                <a:spcPts val="0"/>
              </a:spcBef>
              <a:spcAft>
                <a:spcPts val="0"/>
              </a:spcAft>
              <a:buSzPts val="3000"/>
              <a:buChar char="-"/>
            </a:pPr>
            <a:r>
              <a:rPr lang="en-US" sz="3000"/>
              <a:t>Còn gọi là feed forward neural network</a:t>
            </a:r>
            <a:endParaRPr sz="3000"/>
          </a:p>
          <a:p>
            <a:pPr indent="-419100" lvl="0" marL="457200" rtl="0" algn="l">
              <a:lnSpc>
                <a:spcPct val="115000"/>
              </a:lnSpc>
              <a:spcBef>
                <a:spcPts val="0"/>
              </a:spcBef>
              <a:spcAft>
                <a:spcPts val="0"/>
              </a:spcAft>
              <a:buSzPts val="3000"/>
              <a:buChar char="-"/>
            </a:pPr>
            <a:r>
              <a:rPr lang="en-US" sz="3000"/>
              <a:t>Gồm 3 tầng trở lên (1 input, </a:t>
            </a:r>
            <a:endParaRPr sz="3000"/>
          </a:p>
          <a:p>
            <a:pPr indent="457200" lvl="0" marL="457200" rtl="0" algn="l">
              <a:lnSpc>
                <a:spcPct val="115000"/>
              </a:lnSpc>
              <a:spcBef>
                <a:spcPts val="0"/>
              </a:spcBef>
              <a:spcAft>
                <a:spcPts val="0"/>
              </a:spcAft>
              <a:buNone/>
            </a:pPr>
            <a:r>
              <a:rPr lang="en-US" sz="3000"/>
              <a:t>1 hidden, 1 output)</a:t>
            </a:r>
            <a:endParaRPr sz="3000"/>
          </a:p>
          <a:p>
            <a:pPr indent="-419100" lvl="0" marL="457200" rtl="0" algn="l">
              <a:lnSpc>
                <a:spcPct val="115000"/>
              </a:lnSpc>
              <a:spcBef>
                <a:spcPts val="0"/>
              </a:spcBef>
              <a:spcAft>
                <a:spcPts val="0"/>
              </a:spcAft>
              <a:buSzPts val="3000"/>
              <a:buChar char="-"/>
            </a:pPr>
            <a:r>
              <a:rPr lang="en-US" sz="3000"/>
              <a:t>Nổi tiếng vào những năm 80</a:t>
            </a:r>
            <a:endParaRPr sz="3000"/>
          </a:p>
        </p:txBody>
      </p:sp>
      <p:pic>
        <p:nvPicPr>
          <p:cNvPr id="172" name="Google Shape;172;g7a9dfe509d_0_62"/>
          <p:cNvPicPr preferRelativeResize="0"/>
          <p:nvPr/>
        </p:nvPicPr>
        <p:blipFill rotWithShape="1">
          <a:blip r:embed="rId4">
            <a:alphaModFix/>
          </a:blip>
          <a:srcRect b="0" l="0" r="0" t="0"/>
          <a:stretch/>
        </p:blipFill>
        <p:spPr>
          <a:xfrm>
            <a:off x="6682088" y="2301850"/>
            <a:ext cx="4619625" cy="3086100"/>
          </a:xfrm>
          <a:prstGeom prst="rect">
            <a:avLst/>
          </a:prstGeom>
          <a:noFill/>
          <a:ln>
            <a:noFill/>
          </a:ln>
        </p:spPr>
      </p:pic>
      <p:pic>
        <p:nvPicPr>
          <p:cNvPr id="173" name="Google Shape;173;g7a9dfe509d_0_62"/>
          <p:cNvPicPr preferRelativeResize="0"/>
          <p:nvPr/>
        </p:nvPicPr>
        <p:blipFill rotWithShape="1">
          <a:blip r:embed="rId5">
            <a:alphaModFix/>
          </a:blip>
          <a:srcRect b="0" l="0" r="0" t="0"/>
          <a:stretch/>
        </p:blipFill>
        <p:spPr>
          <a:xfrm>
            <a:off x="477800" y="4289375"/>
            <a:ext cx="5950283" cy="10002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g7833800ea4_0_6"/>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Ôn tập mạng neuron tích chập (CNN)</a:t>
            </a:r>
            <a:endParaRPr sz="3400"/>
          </a:p>
        </p:txBody>
      </p:sp>
      <p:sp>
        <p:nvSpPr>
          <p:cNvPr id="179" name="Google Shape;179;g7833800ea4_0_6"/>
          <p:cNvSpPr txBox="1"/>
          <p:nvPr>
            <p:ph idx="1" type="body"/>
          </p:nvPr>
        </p:nvSpPr>
        <p:spPr>
          <a:xfrm>
            <a:off x="838200" y="1201725"/>
            <a:ext cx="75384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b="1" lang="en-US" sz="3000"/>
              <a:t>CNN (Convolutional neural network)</a:t>
            </a:r>
            <a:r>
              <a:rPr lang="en-US" sz="3000"/>
              <a:t> là:</a:t>
            </a:r>
            <a:endParaRPr sz="3000"/>
          </a:p>
          <a:p>
            <a:pPr indent="-419100" lvl="0" marL="457200" rtl="0" algn="l">
              <a:lnSpc>
                <a:spcPct val="115000"/>
              </a:lnSpc>
              <a:spcBef>
                <a:spcPts val="0"/>
              </a:spcBef>
              <a:spcAft>
                <a:spcPts val="0"/>
              </a:spcAft>
              <a:buSzPts val="3000"/>
              <a:buChar char="-"/>
            </a:pPr>
            <a:r>
              <a:rPr lang="en-US" sz="3000"/>
              <a:t>Mạng neuron sử dụng phép toán tích chập</a:t>
            </a:r>
            <a:endParaRPr sz="3000"/>
          </a:p>
          <a:p>
            <a:pPr indent="-419100" lvl="0" marL="457200" rtl="0" algn="l">
              <a:lnSpc>
                <a:spcPct val="115000"/>
              </a:lnSpc>
              <a:spcBef>
                <a:spcPts val="0"/>
              </a:spcBef>
              <a:spcAft>
                <a:spcPts val="0"/>
              </a:spcAft>
              <a:buSzPts val="3000"/>
              <a:buChar char="-"/>
            </a:pPr>
            <a:r>
              <a:rPr lang="en-US" sz="3000"/>
              <a:t>Thường được dùng trong xử lý ảnh</a:t>
            </a:r>
            <a:endParaRPr sz="3000"/>
          </a:p>
          <a:p>
            <a:pPr indent="-419100" lvl="0" marL="457200" rtl="0" algn="l">
              <a:lnSpc>
                <a:spcPct val="115000"/>
              </a:lnSpc>
              <a:spcBef>
                <a:spcPts val="0"/>
              </a:spcBef>
              <a:spcAft>
                <a:spcPts val="0"/>
              </a:spcAft>
              <a:buSzPts val="3000"/>
              <a:buChar char="-"/>
            </a:pPr>
            <a:r>
              <a:rPr lang="en-US" sz="3000"/>
              <a:t>Có sự chia sẻ tham số</a:t>
            </a:r>
            <a:endParaRPr sz="3000"/>
          </a:p>
        </p:txBody>
      </p:sp>
      <p:pic>
        <p:nvPicPr>
          <p:cNvPr id="180" name="Google Shape;180;g7833800ea4_0_6"/>
          <p:cNvPicPr preferRelativeResize="0"/>
          <p:nvPr/>
        </p:nvPicPr>
        <p:blipFill rotWithShape="1">
          <a:blip r:embed="rId4">
            <a:alphaModFix/>
          </a:blip>
          <a:srcRect b="0" l="0" r="0" t="0"/>
          <a:stretch/>
        </p:blipFill>
        <p:spPr>
          <a:xfrm>
            <a:off x="8481775" y="850375"/>
            <a:ext cx="3075500" cy="5053900"/>
          </a:xfrm>
          <a:prstGeom prst="rect">
            <a:avLst/>
          </a:prstGeom>
          <a:noFill/>
          <a:ln>
            <a:noFill/>
          </a:ln>
        </p:spPr>
      </p:pic>
      <p:pic>
        <p:nvPicPr>
          <p:cNvPr id="181" name="Google Shape;181;g7833800ea4_0_6"/>
          <p:cNvPicPr preferRelativeResize="0"/>
          <p:nvPr/>
        </p:nvPicPr>
        <p:blipFill rotWithShape="1">
          <a:blip r:embed="rId5">
            <a:alphaModFix/>
          </a:blip>
          <a:srcRect b="0" l="0" r="0" t="0"/>
          <a:stretch/>
        </p:blipFill>
        <p:spPr>
          <a:xfrm>
            <a:off x="1781450" y="3304600"/>
            <a:ext cx="5103999" cy="3477950"/>
          </a:xfrm>
          <a:prstGeom prst="rect">
            <a:avLst/>
          </a:prstGeom>
          <a:noFill/>
          <a:ln>
            <a:noFill/>
          </a:ln>
        </p:spPr>
      </p:pic>
      <p:sp>
        <p:nvSpPr>
          <p:cNvPr id="182" name="Google Shape;182;g7833800ea4_0_6"/>
          <p:cNvSpPr txBox="1"/>
          <p:nvPr/>
        </p:nvSpPr>
        <p:spPr>
          <a:xfrm>
            <a:off x="8785325" y="5904275"/>
            <a:ext cx="2468400" cy="7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6"/>
              </a:rPr>
              <a:t>Các loại kernel và hiệu ứng</a:t>
            </a:r>
            <a:endParaRPr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833800ea4_0_13"/>
          <p:cNvSpPr txBox="1"/>
          <p:nvPr>
            <p:ph type="title"/>
          </p:nvPr>
        </p:nvSpPr>
        <p:spPr>
          <a:xfrm>
            <a:off x="838200" y="3794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89" name="Google Shape;189;g7833800ea4_0_13"/>
          <p:cNvPicPr preferRelativeResize="0"/>
          <p:nvPr/>
        </p:nvPicPr>
        <p:blipFill>
          <a:blip r:embed="rId3">
            <a:alphaModFix/>
          </a:blip>
          <a:stretch>
            <a:fillRect/>
          </a:stretch>
        </p:blipFill>
        <p:spPr>
          <a:xfrm>
            <a:off x="1809750" y="928675"/>
            <a:ext cx="8572500" cy="500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g7833800ea4_0_19"/>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t/>
            </a:r>
            <a:endParaRPr sz="3400"/>
          </a:p>
        </p:txBody>
      </p:sp>
      <p:pic>
        <p:nvPicPr>
          <p:cNvPr id="196" name="Google Shape;196;g7833800ea4_0_19"/>
          <p:cNvPicPr preferRelativeResize="0"/>
          <p:nvPr/>
        </p:nvPicPr>
        <p:blipFill rotWithShape="1">
          <a:blip r:embed="rId3">
            <a:alphaModFix/>
          </a:blip>
          <a:srcRect b="0" l="0" r="46291" t="0"/>
          <a:stretch/>
        </p:blipFill>
        <p:spPr>
          <a:xfrm>
            <a:off x="4359213" y="942900"/>
            <a:ext cx="3473576" cy="548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782d8c343a_0_15"/>
          <p:cNvSpPr txBox="1"/>
          <p:nvPr>
            <p:ph type="title"/>
          </p:nvPr>
        </p:nvSpPr>
        <p:spPr>
          <a:xfrm>
            <a:off x="838200" y="3794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203" name="Google Shape;203;g782d8c343a_0_15"/>
          <p:cNvPicPr preferRelativeResize="0"/>
          <p:nvPr/>
        </p:nvPicPr>
        <p:blipFill>
          <a:blip r:embed="rId3">
            <a:alphaModFix/>
          </a:blip>
          <a:stretch>
            <a:fillRect/>
          </a:stretch>
        </p:blipFill>
        <p:spPr>
          <a:xfrm>
            <a:off x="2892275" y="957500"/>
            <a:ext cx="6407450" cy="5435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7833800ea4_0_25"/>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Phép đệm (padding)</a:t>
            </a:r>
            <a:endParaRPr sz="3400"/>
          </a:p>
        </p:txBody>
      </p:sp>
      <p:pic>
        <p:nvPicPr>
          <p:cNvPr id="210" name="Google Shape;210;g7833800ea4_0_25"/>
          <p:cNvPicPr preferRelativeResize="0"/>
          <p:nvPr/>
        </p:nvPicPr>
        <p:blipFill rotWithShape="1">
          <a:blip r:embed="rId3">
            <a:alphaModFix/>
          </a:blip>
          <a:srcRect b="21544" l="3762" r="0" t="0"/>
          <a:stretch/>
        </p:blipFill>
        <p:spPr>
          <a:xfrm>
            <a:off x="1065950" y="3009225"/>
            <a:ext cx="7206949" cy="3509175"/>
          </a:xfrm>
          <a:prstGeom prst="rect">
            <a:avLst/>
          </a:prstGeom>
          <a:noFill/>
          <a:ln>
            <a:noFill/>
          </a:ln>
        </p:spPr>
      </p:pic>
      <p:sp>
        <p:nvSpPr>
          <p:cNvPr id="211" name="Google Shape;211;g7833800ea4_0_25"/>
          <p:cNvSpPr txBox="1"/>
          <p:nvPr>
            <p:ph idx="1" type="body"/>
          </p:nvPr>
        </p:nvSpPr>
        <p:spPr>
          <a:xfrm>
            <a:off x="838200" y="1182862"/>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b="1" lang="en-US" sz="3000"/>
              <a:t>Phép đệm </a:t>
            </a:r>
            <a:r>
              <a:rPr lang="en-US" sz="3000"/>
              <a:t>giúp:</a:t>
            </a:r>
            <a:endParaRPr sz="3000"/>
          </a:p>
          <a:p>
            <a:pPr indent="-419100" lvl="0" marL="457200" rtl="0" algn="l">
              <a:lnSpc>
                <a:spcPct val="115000"/>
              </a:lnSpc>
              <a:spcBef>
                <a:spcPts val="0"/>
              </a:spcBef>
              <a:spcAft>
                <a:spcPts val="0"/>
              </a:spcAft>
              <a:buSzPts val="3000"/>
              <a:buChar char="-"/>
            </a:pPr>
            <a:r>
              <a:rPr lang="en-US" sz="3000"/>
              <a:t>Giữ nguyên hoặc tăng kích thước đầu vào</a:t>
            </a:r>
            <a:endParaRPr sz="3000"/>
          </a:p>
          <a:p>
            <a:pPr indent="-419100" lvl="0" marL="457200" rtl="0" algn="l">
              <a:lnSpc>
                <a:spcPct val="115000"/>
              </a:lnSpc>
              <a:spcBef>
                <a:spcPts val="0"/>
              </a:spcBef>
              <a:spcAft>
                <a:spcPts val="0"/>
              </a:spcAft>
              <a:buSzPts val="3000"/>
              <a:buChar char="-"/>
            </a:pPr>
            <a:r>
              <a:rPr lang="en-US" sz="3000"/>
              <a:t>Tránh thất thoát thông tin ở góc cạnh</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g7833800ea4_0_32"/>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Phép gộp (pooling)</a:t>
            </a:r>
            <a:endParaRPr sz="3400"/>
          </a:p>
        </p:txBody>
      </p:sp>
      <p:pic>
        <p:nvPicPr>
          <p:cNvPr id="217" name="Google Shape;217;g7833800ea4_0_32"/>
          <p:cNvPicPr preferRelativeResize="0"/>
          <p:nvPr/>
        </p:nvPicPr>
        <p:blipFill rotWithShape="1">
          <a:blip r:embed="rId4">
            <a:alphaModFix/>
          </a:blip>
          <a:srcRect b="0" l="0" r="0" t="0"/>
          <a:stretch/>
        </p:blipFill>
        <p:spPr>
          <a:xfrm>
            <a:off x="3026200" y="3161200"/>
            <a:ext cx="6139601" cy="2732450"/>
          </a:xfrm>
          <a:prstGeom prst="rect">
            <a:avLst/>
          </a:prstGeom>
          <a:noFill/>
          <a:ln>
            <a:noFill/>
          </a:ln>
        </p:spPr>
      </p:pic>
      <p:sp>
        <p:nvSpPr>
          <p:cNvPr id="218" name="Google Shape;218;g7833800ea4_0_32"/>
          <p:cNvSpPr txBox="1"/>
          <p:nvPr>
            <p:ph idx="1" type="body"/>
          </p:nvPr>
        </p:nvSpPr>
        <p:spPr>
          <a:xfrm>
            <a:off x="838200" y="1201737"/>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b="1" lang="en-US" sz="3000"/>
              <a:t>Phép gộp </a:t>
            </a:r>
            <a:r>
              <a:rPr lang="en-US" sz="3000"/>
              <a:t>giúp:</a:t>
            </a:r>
            <a:endParaRPr sz="3000"/>
          </a:p>
          <a:p>
            <a:pPr indent="-419100" lvl="0" marL="457200" rtl="0" algn="l">
              <a:lnSpc>
                <a:spcPct val="115000"/>
              </a:lnSpc>
              <a:spcBef>
                <a:spcPts val="0"/>
              </a:spcBef>
              <a:spcAft>
                <a:spcPts val="0"/>
              </a:spcAft>
              <a:buSzPts val="3000"/>
              <a:buChar char="-"/>
            </a:pPr>
            <a:r>
              <a:rPr lang="en-US" sz="3000"/>
              <a:t>Giảm kích thước đầu vào nhanh chóng</a:t>
            </a:r>
            <a:endParaRPr sz="3000"/>
          </a:p>
          <a:p>
            <a:pPr indent="-419100" lvl="0" marL="457200" rtl="0" algn="l">
              <a:lnSpc>
                <a:spcPct val="115000"/>
              </a:lnSpc>
              <a:spcBef>
                <a:spcPts val="0"/>
              </a:spcBef>
              <a:spcAft>
                <a:spcPts val="0"/>
              </a:spcAft>
              <a:buSzPts val="3000"/>
              <a:buChar char="-"/>
            </a:pPr>
            <a:r>
              <a:rPr lang="en-US" sz="3000"/>
              <a:t>Giúp mô hình vững chắc trước các sai lệch nhỏ</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7833800ea4_0_38"/>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Sải chập (stride)</a:t>
            </a:r>
            <a:endParaRPr sz="3400"/>
          </a:p>
        </p:txBody>
      </p:sp>
      <p:pic>
        <p:nvPicPr>
          <p:cNvPr id="224" name="Google Shape;224;g7833800ea4_0_38"/>
          <p:cNvPicPr preferRelativeResize="0"/>
          <p:nvPr/>
        </p:nvPicPr>
        <p:blipFill rotWithShape="1">
          <a:blip r:embed="rId4">
            <a:alphaModFix/>
          </a:blip>
          <a:srcRect b="0" l="0" r="12823" t="0"/>
          <a:stretch/>
        </p:blipFill>
        <p:spPr>
          <a:xfrm>
            <a:off x="7259875" y="1148063"/>
            <a:ext cx="4932125" cy="2247900"/>
          </a:xfrm>
          <a:prstGeom prst="rect">
            <a:avLst/>
          </a:prstGeom>
          <a:noFill/>
          <a:ln>
            <a:noFill/>
          </a:ln>
        </p:spPr>
      </p:pic>
      <p:pic>
        <p:nvPicPr>
          <p:cNvPr id="225" name="Google Shape;225;g7833800ea4_0_38"/>
          <p:cNvPicPr preferRelativeResize="0"/>
          <p:nvPr/>
        </p:nvPicPr>
        <p:blipFill rotWithShape="1">
          <a:blip r:embed="rId5">
            <a:alphaModFix/>
          </a:blip>
          <a:srcRect b="0" l="0" r="19465" t="0"/>
          <a:stretch/>
        </p:blipFill>
        <p:spPr>
          <a:xfrm>
            <a:off x="7382500" y="3741213"/>
            <a:ext cx="4809501" cy="2352675"/>
          </a:xfrm>
          <a:prstGeom prst="rect">
            <a:avLst/>
          </a:prstGeom>
          <a:noFill/>
          <a:ln>
            <a:noFill/>
          </a:ln>
        </p:spPr>
      </p:pic>
      <p:sp>
        <p:nvSpPr>
          <p:cNvPr id="226" name="Google Shape;226;g7833800ea4_0_38"/>
          <p:cNvSpPr txBox="1"/>
          <p:nvPr>
            <p:ph idx="1" type="body"/>
          </p:nvPr>
        </p:nvSpPr>
        <p:spPr>
          <a:xfrm>
            <a:off x="838200" y="1201725"/>
            <a:ext cx="64914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800"/>
              <a:buNone/>
            </a:pPr>
            <a:r>
              <a:rPr lang="en-US" sz="3000"/>
              <a:t>Chỉ số </a:t>
            </a:r>
            <a:r>
              <a:rPr b="1" lang="en-US" sz="3000"/>
              <a:t>sải chập </a:t>
            </a:r>
            <a:r>
              <a:rPr lang="en-US" sz="3000"/>
              <a:t>quyết định:</a:t>
            </a:r>
            <a:endParaRPr sz="3000"/>
          </a:p>
          <a:p>
            <a:pPr indent="-419100" lvl="0" marL="457200" rtl="0" algn="l">
              <a:lnSpc>
                <a:spcPct val="115000"/>
              </a:lnSpc>
              <a:spcBef>
                <a:spcPts val="0"/>
              </a:spcBef>
              <a:spcAft>
                <a:spcPts val="0"/>
              </a:spcAft>
              <a:buSzPts val="3000"/>
              <a:buChar char="-"/>
            </a:pPr>
            <a:r>
              <a:rPr lang="en-US" sz="3000"/>
              <a:t>Cách filter di chuyển</a:t>
            </a:r>
            <a:endParaRPr sz="3000"/>
          </a:p>
          <a:p>
            <a:pPr indent="-419100" lvl="0" marL="457200" rtl="0" algn="l">
              <a:lnSpc>
                <a:spcPct val="115000"/>
              </a:lnSpc>
              <a:spcBef>
                <a:spcPts val="0"/>
              </a:spcBef>
              <a:spcAft>
                <a:spcPts val="0"/>
              </a:spcAft>
              <a:buSzPts val="3000"/>
              <a:buChar char="-"/>
            </a:pPr>
            <a:r>
              <a:rPr lang="en-US" sz="3000"/>
              <a:t>Tốc độ thu nhỏ dữ liệu</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800"/>
              <a:buNone/>
            </a:pPr>
            <a:r>
              <a:rPr lang="en-US"/>
              <a:t>Nội dung</a:t>
            </a:r>
            <a:endParaRPr/>
          </a:p>
        </p:txBody>
      </p:sp>
      <p:sp>
        <p:nvSpPr>
          <p:cNvPr id="91" name="Google Shape;91;p2"/>
          <p:cNvSpPr txBox="1"/>
          <p:nvPr>
            <p:ph idx="1" type="body"/>
          </p:nvPr>
        </p:nvSpPr>
        <p:spPr>
          <a:xfrm>
            <a:off x="838200" y="1048712"/>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1000"/>
              </a:spcBef>
              <a:spcAft>
                <a:spcPts val="0"/>
              </a:spcAft>
              <a:buSzPts val="2800"/>
              <a:buChar char="-"/>
            </a:pPr>
            <a:r>
              <a:rPr lang="en-US"/>
              <a:t>Các dạng máy học</a:t>
            </a:r>
            <a:endParaRPr/>
          </a:p>
          <a:p>
            <a:pPr indent="-406400" lvl="0" marL="457200" rtl="0" algn="l">
              <a:lnSpc>
                <a:spcPct val="115000"/>
              </a:lnSpc>
              <a:spcBef>
                <a:spcPts val="1000"/>
              </a:spcBef>
              <a:spcAft>
                <a:spcPts val="0"/>
              </a:spcAft>
              <a:buSzPts val="2800"/>
              <a:buChar char="-"/>
            </a:pPr>
            <a:r>
              <a:rPr lang="en-US"/>
              <a:t>Hàm kích hoạt</a:t>
            </a:r>
            <a:endParaRPr/>
          </a:p>
          <a:p>
            <a:pPr indent="-406400" lvl="0" marL="457200" rtl="0" algn="l">
              <a:lnSpc>
                <a:spcPct val="115000"/>
              </a:lnSpc>
              <a:spcBef>
                <a:spcPts val="1000"/>
              </a:spcBef>
              <a:spcAft>
                <a:spcPts val="0"/>
              </a:spcAft>
              <a:buSzPts val="2800"/>
              <a:buChar char="-"/>
            </a:pPr>
            <a:r>
              <a:rPr lang="en-US"/>
              <a:t>Hàm mất mát</a:t>
            </a:r>
            <a:endParaRPr/>
          </a:p>
          <a:p>
            <a:pPr indent="-406400" lvl="0" marL="457200" rtl="0" algn="l">
              <a:lnSpc>
                <a:spcPct val="115000"/>
              </a:lnSpc>
              <a:spcBef>
                <a:spcPts val="1000"/>
              </a:spcBef>
              <a:spcAft>
                <a:spcPts val="0"/>
              </a:spcAft>
              <a:buSzPts val="2800"/>
              <a:buChar char="-"/>
            </a:pPr>
            <a:r>
              <a:rPr lang="en-US"/>
              <a:t>Phương pháp trượt gradient</a:t>
            </a:r>
            <a:endParaRPr/>
          </a:p>
          <a:p>
            <a:pPr indent="-406400" lvl="0" marL="457200" rtl="0" algn="l">
              <a:lnSpc>
                <a:spcPct val="115000"/>
              </a:lnSpc>
              <a:spcBef>
                <a:spcPts val="1000"/>
              </a:spcBef>
              <a:spcAft>
                <a:spcPts val="0"/>
              </a:spcAft>
              <a:buSzPts val="2800"/>
              <a:buChar char="-"/>
            </a:pPr>
            <a:r>
              <a:rPr lang="en-US"/>
              <a:t>MLP</a:t>
            </a:r>
            <a:endParaRPr/>
          </a:p>
          <a:p>
            <a:pPr indent="-406400" lvl="0" marL="457200" rtl="0" algn="l">
              <a:lnSpc>
                <a:spcPct val="115000"/>
              </a:lnSpc>
              <a:spcBef>
                <a:spcPts val="1000"/>
              </a:spcBef>
              <a:spcAft>
                <a:spcPts val="0"/>
              </a:spcAft>
              <a:buSzPts val="2800"/>
              <a:buChar char="-"/>
            </a:pPr>
            <a:r>
              <a:rPr lang="en-US"/>
              <a:t>CNN</a:t>
            </a:r>
            <a:endParaRPr/>
          </a:p>
          <a:p>
            <a:pPr indent="-406400" lvl="0" marL="457200" rtl="0" algn="l">
              <a:lnSpc>
                <a:spcPct val="115000"/>
              </a:lnSpc>
              <a:spcBef>
                <a:spcPts val="1000"/>
              </a:spcBef>
              <a:spcAft>
                <a:spcPts val="0"/>
              </a:spcAft>
              <a:buSzPts val="2800"/>
              <a:buChar char="-"/>
            </a:pPr>
            <a:r>
              <a:rPr lang="en-US"/>
              <a:t>RNN/LSTM</a:t>
            </a:r>
            <a:endParaRPr/>
          </a:p>
          <a:p>
            <a:pPr indent="-406400" lvl="0" marL="457200" rtl="0" algn="l">
              <a:lnSpc>
                <a:spcPct val="115000"/>
              </a:lnSpc>
              <a:spcBef>
                <a:spcPts val="1000"/>
              </a:spcBef>
              <a:spcAft>
                <a:spcPts val="0"/>
              </a:spcAft>
              <a:buSzPts val="2800"/>
              <a:buChar char="-"/>
            </a:pPr>
            <a:r>
              <a:rPr lang="en-US"/>
              <a:t>Overfit/Underfit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g7833800ea4_0_121"/>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sp>
        <p:nvSpPr>
          <p:cNvPr id="232" name="Google Shape;232;g7833800ea4_0_121"/>
          <p:cNvSpPr txBox="1"/>
          <p:nvPr>
            <p:ph idx="1" type="body"/>
          </p:nvPr>
        </p:nvSpPr>
        <p:spPr>
          <a:xfrm>
            <a:off x="407825" y="1744350"/>
            <a:ext cx="6473700" cy="33693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Recurrent neural network - RNN (mạng neuron truy hồi) là loại mạng neuron đặc trưng để xử lý dữ liệu dạng chuỗi thời gian (time series)</a:t>
            </a:r>
            <a:endParaRPr sz="2400"/>
          </a:p>
          <a:p>
            <a:pPr indent="0" lvl="0" marL="457200" rtl="0" algn="l">
              <a:lnSpc>
                <a:spcPct val="115000"/>
              </a:lnSpc>
              <a:spcBef>
                <a:spcPts val="0"/>
              </a:spcBef>
              <a:spcAft>
                <a:spcPts val="0"/>
              </a:spcAft>
              <a:buNone/>
            </a:pPr>
            <a:r>
              <a:t/>
            </a:r>
            <a:endParaRPr sz="2400"/>
          </a:p>
          <a:p>
            <a:pPr indent="-381000" lvl="0" marL="457200" rtl="0" algn="l">
              <a:lnSpc>
                <a:spcPct val="115000"/>
              </a:lnSpc>
              <a:spcBef>
                <a:spcPts val="0"/>
              </a:spcBef>
              <a:spcAft>
                <a:spcPts val="0"/>
              </a:spcAft>
              <a:buSzPts val="2400"/>
              <a:buChar char="❖"/>
            </a:pPr>
            <a:r>
              <a:rPr lang="en-US" sz="2400"/>
              <a:t>RNN dùng cả giá trị trong tầng ẩn của mình để làm đầu vào</a:t>
            </a:r>
            <a:endParaRPr sz="2400"/>
          </a:p>
        </p:txBody>
      </p:sp>
      <p:pic>
        <p:nvPicPr>
          <p:cNvPr id="233" name="Google Shape;233;g7833800ea4_0_121"/>
          <p:cNvPicPr preferRelativeResize="0"/>
          <p:nvPr/>
        </p:nvPicPr>
        <p:blipFill>
          <a:blip r:embed="rId4">
            <a:alphaModFix/>
          </a:blip>
          <a:stretch>
            <a:fillRect/>
          </a:stretch>
        </p:blipFill>
        <p:spPr>
          <a:xfrm>
            <a:off x="7804150" y="966825"/>
            <a:ext cx="3932563" cy="2948300"/>
          </a:xfrm>
          <a:prstGeom prst="rect">
            <a:avLst/>
          </a:prstGeom>
          <a:noFill/>
          <a:ln>
            <a:noFill/>
          </a:ln>
        </p:spPr>
      </p:pic>
      <p:pic>
        <p:nvPicPr>
          <p:cNvPr id="234" name="Google Shape;234;g7833800ea4_0_121"/>
          <p:cNvPicPr preferRelativeResize="0"/>
          <p:nvPr/>
        </p:nvPicPr>
        <p:blipFill>
          <a:blip r:embed="rId5">
            <a:alphaModFix/>
          </a:blip>
          <a:stretch>
            <a:fillRect/>
          </a:stretch>
        </p:blipFill>
        <p:spPr>
          <a:xfrm>
            <a:off x="6543600" y="3915125"/>
            <a:ext cx="5447124" cy="22138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g7833800ea4_0_128"/>
          <p:cNvPicPr preferRelativeResize="0"/>
          <p:nvPr/>
        </p:nvPicPr>
        <p:blipFill>
          <a:blip r:embed="rId3">
            <a:alphaModFix/>
          </a:blip>
          <a:stretch>
            <a:fillRect/>
          </a:stretch>
        </p:blipFill>
        <p:spPr>
          <a:xfrm>
            <a:off x="2925725" y="1422400"/>
            <a:ext cx="6340551" cy="4715949"/>
          </a:xfrm>
          <a:prstGeom prst="rect">
            <a:avLst/>
          </a:prstGeom>
          <a:noFill/>
          <a:ln>
            <a:noFill/>
          </a:ln>
        </p:spPr>
      </p:pic>
      <p:sp>
        <p:nvSpPr>
          <p:cNvPr id="241" name="Google Shape;241;g7833800ea4_0_128"/>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g7833800ea4_0_134"/>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pic>
        <p:nvPicPr>
          <p:cNvPr id="248" name="Google Shape;248;g7833800ea4_0_134"/>
          <p:cNvPicPr preferRelativeResize="0"/>
          <p:nvPr/>
        </p:nvPicPr>
        <p:blipFill>
          <a:blip r:embed="rId3">
            <a:alphaModFix/>
          </a:blip>
          <a:stretch>
            <a:fillRect/>
          </a:stretch>
        </p:blipFill>
        <p:spPr>
          <a:xfrm>
            <a:off x="771875" y="1147002"/>
            <a:ext cx="10648250" cy="5012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g7833800ea4_0_140"/>
          <p:cNvPicPr preferRelativeResize="0"/>
          <p:nvPr/>
        </p:nvPicPr>
        <p:blipFill>
          <a:blip r:embed="rId3">
            <a:alphaModFix/>
          </a:blip>
          <a:stretch>
            <a:fillRect/>
          </a:stretch>
        </p:blipFill>
        <p:spPr>
          <a:xfrm>
            <a:off x="3325513" y="849350"/>
            <a:ext cx="5540975" cy="4574325"/>
          </a:xfrm>
          <a:prstGeom prst="rect">
            <a:avLst/>
          </a:prstGeom>
          <a:noFill/>
          <a:ln>
            <a:noFill/>
          </a:ln>
        </p:spPr>
      </p:pic>
      <p:sp>
        <p:nvSpPr>
          <p:cNvPr id="255" name="Google Shape;255;g7833800ea4_0_140"/>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BiRNN</a:t>
            </a:r>
            <a:endParaRPr/>
          </a:p>
        </p:txBody>
      </p:sp>
      <p:sp>
        <p:nvSpPr>
          <p:cNvPr id="256" name="Google Shape;256;g7833800ea4_0_140"/>
          <p:cNvSpPr txBox="1"/>
          <p:nvPr>
            <p:ph idx="1" type="body"/>
          </p:nvPr>
        </p:nvSpPr>
        <p:spPr>
          <a:xfrm>
            <a:off x="2614050" y="5539200"/>
            <a:ext cx="6963900" cy="1318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t>Ví dụ về sự cần thiết của mạng 2 chiều:</a:t>
            </a:r>
            <a:endParaRPr sz="2400"/>
          </a:p>
          <a:p>
            <a:pPr indent="-381000" lvl="0" marL="457200" rtl="0" algn="l">
              <a:lnSpc>
                <a:spcPct val="115000"/>
              </a:lnSpc>
              <a:spcBef>
                <a:spcPts val="0"/>
              </a:spcBef>
              <a:spcAft>
                <a:spcPts val="0"/>
              </a:spcAft>
              <a:buSzPts val="2400"/>
              <a:buChar char="-"/>
            </a:pPr>
            <a:r>
              <a:rPr lang="en-US" sz="2400"/>
              <a:t>Lê Đại Hành là con đường thuộc quận 11.</a:t>
            </a:r>
            <a:endParaRPr sz="2400"/>
          </a:p>
          <a:p>
            <a:pPr indent="-381000" lvl="0" marL="457200" rtl="0" algn="l">
              <a:lnSpc>
                <a:spcPct val="115000"/>
              </a:lnSpc>
              <a:spcBef>
                <a:spcPts val="0"/>
              </a:spcBef>
              <a:spcAft>
                <a:spcPts val="0"/>
              </a:spcAft>
              <a:buSzPts val="2400"/>
              <a:buChar char="-"/>
            </a:pPr>
            <a:r>
              <a:rPr lang="en-US" sz="2400"/>
              <a:t>Lê Đại hành là hoàng đế sáng lập thời Tiền Lê.</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g7833800ea4_0_147"/>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pic>
        <p:nvPicPr>
          <p:cNvPr id="263" name="Google Shape;263;g7833800ea4_0_147"/>
          <p:cNvPicPr preferRelativeResize="0"/>
          <p:nvPr/>
        </p:nvPicPr>
        <p:blipFill>
          <a:blip r:embed="rId3">
            <a:alphaModFix/>
          </a:blip>
          <a:stretch>
            <a:fillRect/>
          </a:stretch>
        </p:blipFill>
        <p:spPr>
          <a:xfrm>
            <a:off x="3714750" y="2143113"/>
            <a:ext cx="4762500" cy="25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7833800ea4_0_153"/>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pic>
        <p:nvPicPr>
          <p:cNvPr id="270" name="Google Shape;270;g7833800ea4_0_153"/>
          <p:cNvPicPr preferRelativeResize="0"/>
          <p:nvPr/>
        </p:nvPicPr>
        <p:blipFill>
          <a:blip r:embed="rId3">
            <a:alphaModFix/>
          </a:blip>
          <a:stretch>
            <a:fillRect/>
          </a:stretch>
        </p:blipFill>
        <p:spPr>
          <a:xfrm>
            <a:off x="3790950" y="2066913"/>
            <a:ext cx="4762500" cy="25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g7833800ea4_0_159"/>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RNN là gì?</a:t>
            </a:r>
            <a:endParaRPr/>
          </a:p>
        </p:txBody>
      </p:sp>
      <p:pic>
        <p:nvPicPr>
          <p:cNvPr id="277" name="Google Shape;277;g7833800ea4_0_159"/>
          <p:cNvPicPr preferRelativeResize="0"/>
          <p:nvPr/>
        </p:nvPicPr>
        <p:blipFill>
          <a:blip r:embed="rId3">
            <a:alphaModFix/>
          </a:blip>
          <a:stretch>
            <a:fillRect/>
          </a:stretch>
        </p:blipFill>
        <p:spPr>
          <a:xfrm>
            <a:off x="3714750" y="2143113"/>
            <a:ext cx="4762500"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g7833800ea4_0_165"/>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a:t>Khuyết điểm của RNN</a:t>
            </a:r>
            <a:endParaRPr/>
          </a:p>
        </p:txBody>
      </p:sp>
      <p:pic>
        <p:nvPicPr>
          <p:cNvPr id="284" name="Google Shape;284;g7833800ea4_0_165"/>
          <p:cNvPicPr preferRelativeResize="0"/>
          <p:nvPr/>
        </p:nvPicPr>
        <p:blipFill>
          <a:blip r:embed="rId3">
            <a:alphaModFix/>
          </a:blip>
          <a:stretch>
            <a:fillRect/>
          </a:stretch>
        </p:blipFill>
        <p:spPr>
          <a:xfrm>
            <a:off x="3740450" y="4315049"/>
            <a:ext cx="4711100" cy="1313900"/>
          </a:xfrm>
          <a:prstGeom prst="rect">
            <a:avLst/>
          </a:prstGeom>
          <a:noFill/>
          <a:ln>
            <a:noFill/>
          </a:ln>
        </p:spPr>
      </p:pic>
      <p:pic>
        <p:nvPicPr>
          <p:cNvPr id="285" name="Google Shape;285;g7833800ea4_0_165"/>
          <p:cNvPicPr preferRelativeResize="0"/>
          <p:nvPr/>
        </p:nvPicPr>
        <p:blipFill>
          <a:blip r:embed="rId4">
            <a:alphaModFix/>
          </a:blip>
          <a:stretch>
            <a:fillRect/>
          </a:stretch>
        </p:blipFill>
        <p:spPr>
          <a:xfrm>
            <a:off x="2336843" y="1138444"/>
            <a:ext cx="7518326" cy="2589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g7833800ea4_0_172"/>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LSTM</a:t>
            </a:r>
            <a:endParaRPr/>
          </a:p>
        </p:txBody>
      </p:sp>
      <p:sp>
        <p:nvSpPr>
          <p:cNvPr id="292" name="Google Shape;292;g7833800ea4_0_172"/>
          <p:cNvSpPr txBox="1"/>
          <p:nvPr>
            <p:ph idx="1" type="body"/>
          </p:nvPr>
        </p:nvSpPr>
        <p:spPr>
          <a:xfrm>
            <a:off x="346200" y="1744350"/>
            <a:ext cx="6473700" cy="33693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Long Short Term Memory (LSTM) là một dạng RNN cải tiến có thể tránh được việt tiêu biến/bùng nổ gradient.</a:t>
            </a:r>
            <a:endParaRPr sz="2400"/>
          </a:p>
          <a:p>
            <a:pPr indent="-381000" lvl="0" marL="457200" rtl="0" algn="l">
              <a:lnSpc>
                <a:spcPct val="115000"/>
              </a:lnSpc>
              <a:spcBef>
                <a:spcPts val="0"/>
              </a:spcBef>
              <a:spcAft>
                <a:spcPts val="0"/>
              </a:spcAft>
              <a:buSzPts val="2400"/>
              <a:buChar char="❖"/>
            </a:pPr>
            <a:r>
              <a:rPr lang="en-US" sz="2400"/>
              <a:t>Ra đời năm 1997.</a:t>
            </a:r>
            <a:endParaRPr sz="2400"/>
          </a:p>
        </p:txBody>
      </p:sp>
      <p:pic>
        <p:nvPicPr>
          <p:cNvPr id="293" name="Google Shape;293;g7833800ea4_0_172"/>
          <p:cNvPicPr preferRelativeResize="0"/>
          <p:nvPr/>
        </p:nvPicPr>
        <p:blipFill>
          <a:blip r:embed="rId3">
            <a:alphaModFix/>
          </a:blip>
          <a:stretch>
            <a:fillRect/>
          </a:stretch>
        </p:blipFill>
        <p:spPr>
          <a:xfrm>
            <a:off x="477825" y="4394800"/>
            <a:ext cx="5872251" cy="2022576"/>
          </a:xfrm>
          <a:prstGeom prst="rect">
            <a:avLst/>
          </a:prstGeom>
          <a:noFill/>
          <a:ln>
            <a:noFill/>
          </a:ln>
        </p:spPr>
      </p:pic>
      <p:pic>
        <p:nvPicPr>
          <p:cNvPr id="294" name="Google Shape;294;g7833800ea4_0_172"/>
          <p:cNvPicPr preferRelativeResize="0"/>
          <p:nvPr/>
        </p:nvPicPr>
        <p:blipFill rotWithShape="1">
          <a:blip r:embed="rId4">
            <a:alphaModFix/>
          </a:blip>
          <a:srcRect b="16065" l="19441" r="4018" t="24784"/>
          <a:stretch/>
        </p:blipFill>
        <p:spPr>
          <a:xfrm>
            <a:off x="6819901" y="1627700"/>
            <a:ext cx="4886326" cy="283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g7833800ea4_0_180"/>
          <p:cNvPicPr preferRelativeResize="0"/>
          <p:nvPr/>
        </p:nvPicPr>
        <p:blipFill rotWithShape="1">
          <a:blip r:embed="rId3">
            <a:alphaModFix/>
          </a:blip>
          <a:srcRect b="30791" l="0" r="47767" t="0"/>
          <a:stretch/>
        </p:blipFill>
        <p:spPr>
          <a:xfrm>
            <a:off x="3913175" y="1016025"/>
            <a:ext cx="4191077" cy="3531274"/>
          </a:xfrm>
          <a:prstGeom prst="rect">
            <a:avLst/>
          </a:prstGeom>
          <a:noFill/>
          <a:ln>
            <a:noFill/>
          </a:ln>
        </p:spPr>
      </p:pic>
      <p:pic>
        <p:nvPicPr>
          <p:cNvPr id="301" name="Google Shape;301;g7833800ea4_0_180"/>
          <p:cNvPicPr preferRelativeResize="0"/>
          <p:nvPr/>
        </p:nvPicPr>
        <p:blipFill rotWithShape="1">
          <a:blip r:embed="rId3">
            <a:alphaModFix/>
          </a:blip>
          <a:srcRect b="0" l="0" r="0" t="71400"/>
          <a:stretch/>
        </p:blipFill>
        <p:spPr>
          <a:xfrm>
            <a:off x="3257575" y="4747146"/>
            <a:ext cx="5014973" cy="911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g7835e61a3d_0_6"/>
          <p:cNvSpPr txBox="1"/>
          <p:nvPr>
            <p:ph type="title"/>
          </p:nvPr>
        </p:nvSpPr>
        <p:spPr>
          <a:xfrm>
            <a:off x="838200" y="303213"/>
            <a:ext cx="10515600" cy="663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800"/>
              <a:buNone/>
            </a:pPr>
            <a:r>
              <a:rPr lang="en-US"/>
              <a:t>Các dạng máy học</a:t>
            </a:r>
            <a:endParaRPr/>
          </a:p>
        </p:txBody>
      </p:sp>
      <p:pic>
        <p:nvPicPr>
          <p:cNvPr id="98" name="Google Shape;98;g7835e61a3d_0_6"/>
          <p:cNvPicPr preferRelativeResize="0"/>
          <p:nvPr/>
        </p:nvPicPr>
        <p:blipFill>
          <a:blip r:embed="rId3">
            <a:alphaModFix/>
          </a:blip>
          <a:stretch>
            <a:fillRect/>
          </a:stretch>
        </p:blipFill>
        <p:spPr>
          <a:xfrm>
            <a:off x="2493300" y="1117914"/>
            <a:ext cx="7205401" cy="5149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7833800ea4_0_186"/>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LSTM</a:t>
            </a:r>
            <a:endParaRPr/>
          </a:p>
        </p:txBody>
      </p:sp>
      <p:pic>
        <p:nvPicPr>
          <p:cNvPr id="308" name="Google Shape;308;g7833800ea4_0_186"/>
          <p:cNvPicPr preferRelativeResize="0"/>
          <p:nvPr/>
        </p:nvPicPr>
        <p:blipFill>
          <a:blip r:embed="rId3">
            <a:alphaModFix/>
          </a:blip>
          <a:stretch>
            <a:fillRect/>
          </a:stretch>
        </p:blipFill>
        <p:spPr>
          <a:xfrm>
            <a:off x="2398700" y="1224753"/>
            <a:ext cx="7253376" cy="3817525"/>
          </a:xfrm>
          <a:prstGeom prst="rect">
            <a:avLst/>
          </a:prstGeom>
          <a:noFill/>
          <a:ln>
            <a:noFill/>
          </a:ln>
        </p:spPr>
      </p:pic>
      <p:sp>
        <p:nvSpPr>
          <p:cNvPr id="309" name="Google Shape;309;g7833800ea4_0_186"/>
          <p:cNvSpPr txBox="1"/>
          <p:nvPr/>
        </p:nvSpPr>
        <p:spPr>
          <a:xfrm>
            <a:off x="4730800" y="4979350"/>
            <a:ext cx="1754100" cy="35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latin typeface="Calibri"/>
                <a:ea typeface="Calibri"/>
                <a:cs typeface="Calibri"/>
                <a:sym typeface="Calibri"/>
              </a:rPr>
              <a:t>1. Forget gate</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g7833800ea4_0_193"/>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LSTM</a:t>
            </a:r>
            <a:endParaRPr/>
          </a:p>
        </p:txBody>
      </p:sp>
      <p:pic>
        <p:nvPicPr>
          <p:cNvPr id="316" name="Google Shape;316;g7833800ea4_0_193"/>
          <p:cNvPicPr preferRelativeResize="0"/>
          <p:nvPr/>
        </p:nvPicPr>
        <p:blipFill>
          <a:blip r:embed="rId3">
            <a:alphaModFix/>
          </a:blip>
          <a:stretch>
            <a:fillRect/>
          </a:stretch>
        </p:blipFill>
        <p:spPr>
          <a:xfrm>
            <a:off x="2482725" y="1539877"/>
            <a:ext cx="7226548" cy="3423100"/>
          </a:xfrm>
          <a:prstGeom prst="rect">
            <a:avLst/>
          </a:prstGeom>
          <a:noFill/>
          <a:ln>
            <a:noFill/>
          </a:ln>
        </p:spPr>
      </p:pic>
      <p:sp>
        <p:nvSpPr>
          <p:cNvPr id="317" name="Google Shape;317;g7833800ea4_0_193"/>
          <p:cNvSpPr txBox="1"/>
          <p:nvPr/>
        </p:nvSpPr>
        <p:spPr>
          <a:xfrm>
            <a:off x="4920625" y="5137575"/>
            <a:ext cx="15954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2. Input gate</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g7833800ea4_0_200"/>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LSTM</a:t>
            </a:r>
            <a:endParaRPr/>
          </a:p>
        </p:txBody>
      </p:sp>
      <p:pic>
        <p:nvPicPr>
          <p:cNvPr id="324" name="Google Shape;324;g7833800ea4_0_200"/>
          <p:cNvPicPr preferRelativeResize="0"/>
          <p:nvPr/>
        </p:nvPicPr>
        <p:blipFill>
          <a:blip r:embed="rId3">
            <a:alphaModFix/>
          </a:blip>
          <a:stretch>
            <a:fillRect/>
          </a:stretch>
        </p:blipFill>
        <p:spPr>
          <a:xfrm>
            <a:off x="2145275" y="1064774"/>
            <a:ext cx="7901449" cy="4158625"/>
          </a:xfrm>
          <a:prstGeom prst="rect">
            <a:avLst/>
          </a:prstGeom>
          <a:noFill/>
          <a:ln>
            <a:noFill/>
          </a:ln>
        </p:spPr>
      </p:pic>
      <p:sp>
        <p:nvSpPr>
          <p:cNvPr id="325" name="Google Shape;325;g7833800ea4_0_200"/>
          <p:cNvSpPr txBox="1"/>
          <p:nvPr/>
        </p:nvSpPr>
        <p:spPr>
          <a:xfrm>
            <a:off x="4853050" y="5387325"/>
            <a:ext cx="15954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3. Cell state</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g7833800ea4_0_207"/>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LSTM</a:t>
            </a:r>
            <a:endParaRPr/>
          </a:p>
        </p:txBody>
      </p:sp>
      <p:pic>
        <p:nvPicPr>
          <p:cNvPr id="332" name="Google Shape;332;g7833800ea4_0_207"/>
          <p:cNvPicPr preferRelativeResize="0"/>
          <p:nvPr/>
        </p:nvPicPr>
        <p:blipFill>
          <a:blip r:embed="rId3">
            <a:alphaModFix/>
          </a:blip>
          <a:stretch>
            <a:fillRect/>
          </a:stretch>
        </p:blipFill>
        <p:spPr>
          <a:xfrm>
            <a:off x="1969185" y="1413849"/>
            <a:ext cx="8508376" cy="4030300"/>
          </a:xfrm>
          <a:prstGeom prst="rect">
            <a:avLst/>
          </a:prstGeom>
          <a:noFill/>
          <a:ln>
            <a:noFill/>
          </a:ln>
        </p:spPr>
      </p:pic>
      <p:sp>
        <p:nvSpPr>
          <p:cNvPr id="333" name="Google Shape;333;g7833800ea4_0_207"/>
          <p:cNvSpPr txBox="1"/>
          <p:nvPr/>
        </p:nvSpPr>
        <p:spPr>
          <a:xfrm>
            <a:off x="5298300" y="5444150"/>
            <a:ext cx="15954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4. Output gate</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7833800ea4_0_284"/>
          <p:cNvSpPr txBox="1"/>
          <p:nvPr>
            <p:ph type="title"/>
          </p:nvPr>
        </p:nvSpPr>
        <p:spPr>
          <a:xfrm>
            <a:off x="838200" y="3794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7833800ea4_0_284"/>
          <p:cNvSpPr txBox="1"/>
          <p:nvPr>
            <p:ph idx="1" type="body"/>
          </p:nvPr>
        </p:nvSpPr>
        <p:spPr>
          <a:xfrm>
            <a:off x="838200" y="1354137"/>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g7833800ea4_0_290"/>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Overfit và underfit</a:t>
            </a:r>
            <a:endParaRPr sz="3400"/>
          </a:p>
        </p:txBody>
      </p:sp>
      <p:pic>
        <p:nvPicPr>
          <p:cNvPr id="346" name="Google Shape;346;g7833800ea4_0_290"/>
          <p:cNvPicPr preferRelativeResize="0"/>
          <p:nvPr/>
        </p:nvPicPr>
        <p:blipFill rotWithShape="1">
          <a:blip r:embed="rId4">
            <a:alphaModFix/>
          </a:blip>
          <a:srcRect b="0" l="9219" r="7875" t="0"/>
          <a:stretch/>
        </p:blipFill>
        <p:spPr>
          <a:xfrm>
            <a:off x="76638" y="1604213"/>
            <a:ext cx="12038726" cy="4149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7833800ea4_0_295"/>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Cách khắc phục</a:t>
            </a:r>
            <a:endParaRPr/>
          </a:p>
        </p:txBody>
      </p:sp>
      <p:sp>
        <p:nvSpPr>
          <p:cNvPr id="353" name="Google Shape;353;g7833800ea4_0_295"/>
          <p:cNvSpPr txBox="1"/>
          <p:nvPr>
            <p:ph idx="1" type="body"/>
          </p:nvPr>
        </p:nvSpPr>
        <p:spPr>
          <a:xfrm>
            <a:off x="414300" y="1448900"/>
            <a:ext cx="63288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Char char="-"/>
            </a:pPr>
            <a:r>
              <a:rPr b="1" lang="en-US"/>
              <a:t>Feature engineering</a:t>
            </a:r>
            <a:endParaRPr b="1"/>
          </a:p>
          <a:p>
            <a:pPr indent="-406400" lvl="0" marL="457200" rtl="0" algn="l">
              <a:lnSpc>
                <a:spcPct val="150000"/>
              </a:lnSpc>
              <a:spcBef>
                <a:spcPts val="0"/>
              </a:spcBef>
              <a:spcAft>
                <a:spcPts val="0"/>
              </a:spcAft>
              <a:buSzPts val="2800"/>
              <a:buChar char="-"/>
            </a:pPr>
            <a:r>
              <a:rPr b="1" lang="en-US"/>
              <a:t>Train with more, complete data</a:t>
            </a:r>
            <a:endParaRPr b="1"/>
          </a:p>
          <a:p>
            <a:pPr indent="-406400" lvl="0" marL="457200" rtl="0" algn="l">
              <a:lnSpc>
                <a:spcPct val="150000"/>
              </a:lnSpc>
              <a:spcBef>
                <a:spcPts val="0"/>
              </a:spcBef>
              <a:spcAft>
                <a:spcPts val="0"/>
              </a:spcAft>
              <a:buSzPts val="2800"/>
              <a:buChar char="-"/>
            </a:pPr>
            <a:r>
              <a:rPr b="1" lang="en-US"/>
              <a:t>Dropout</a:t>
            </a:r>
            <a:endParaRPr b="1"/>
          </a:p>
        </p:txBody>
      </p:sp>
      <p:pic>
        <p:nvPicPr>
          <p:cNvPr id="354" name="Google Shape;354;g7833800ea4_0_295"/>
          <p:cNvPicPr preferRelativeResize="0"/>
          <p:nvPr/>
        </p:nvPicPr>
        <p:blipFill>
          <a:blip r:embed="rId3">
            <a:alphaModFix/>
          </a:blip>
          <a:stretch>
            <a:fillRect/>
          </a:stretch>
        </p:blipFill>
        <p:spPr>
          <a:xfrm>
            <a:off x="5593275" y="1448888"/>
            <a:ext cx="6406626" cy="31910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7833800ea4_0_302"/>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Cách khắc phục</a:t>
            </a:r>
            <a:endParaRPr/>
          </a:p>
        </p:txBody>
      </p:sp>
      <p:sp>
        <p:nvSpPr>
          <p:cNvPr id="361" name="Google Shape;361;g7833800ea4_0_302"/>
          <p:cNvSpPr txBox="1"/>
          <p:nvPr>
            <p:ph idx="1" type="body"/>
          </p:nvPr>
        </p:nvSpPr>
        <p:spPr>
          <a:xfrm>
            <a:off x="414300" y="1448900"/>
            <a:ext cx="3408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Char char="-"/>
            </a:pPr>
            <a:r>
              <a:rPr b="1" lang="en-US"/>
              <a:t>k-fold cross-validation</a:t>
            </a:r>
            <a:endParaRPr b="1"/>
          </a:p>
        </p:txBody>
      </p:sp>
      <p:pic>
        <p:nvPicPr>
          <p:cNvPr id="362" name="Google Shape;362;g7833800ea4_0_302"/>
          <p:cNvPicPr preferRelativeResize="0"/>
          <p:nvPr/>
        </p:nvPicPr>
        <p:blipFill>
          <a:blip r:embed="rId3">
            <a:alphaModFix/>
          </a:blip>
          <a:stretch>
            <a:fillRect/>
          </a:stretch>
        </p:blipFill>
        <p:spPr>
          <a:xfrm>
            <a:off x="4590025" y="1069124"/>
            <a:ext cx="7378499" cy="511075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7833800ea4_0_309"/>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Cách khắc phục</a:t>
            </a:r>
            <a:endParaRPr/>
          </a:p>
        </p:txBody>
      </p:sp>
      <p:sp>
        <p:nvSpPr>
          <p:cNvPr id="369" name="Google Shape;369;g7833800ea4_0_309"/>
          <p:cNvSpPr txBox="1"/>
          <p:nvPr>
            <p:ph idx="1" type="body"/>
          </p:nvPr>
        </p:nvSpPr>
        <p:spPr>
          <a:xfrm>
            <a:off x="414300" y="1448900"/>
            <a:ext cx="3408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Char char="-"/>
            </a:pPr>
            <a:r>
              <a:rPr b="1" lang="en-US"/>
              <a:t>Early stopping</a:t>
            </a:r>
            <a:endParaRPr b="1"/>
          </a:p>
        </p:txBody>
      </p:sp>
      <p:pic>
        <p:nvPicPr>
          <p:cNvPr id="370" name="Google Shape;370;g7833800ea4_0_309"/>
          <p:cNvPicPr preferRelativeResize="0"/>
          <p:nvPr/>
        </p:nvPicPr>
        <p:blipFill>
          <a:blip r:embed="rId3">
            <a:alphaModFix/>
          </a:blip>
          <a:stretch>
            <a:fillRect/>
          </a:stretch>
        </p:blipFill>
        <p:spPr>
          <a:xfrm>
            <a:off x="5761850" y="940712"/>
            <a:ext cx="5764425" cy="4976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g7833800ea4_0_316"/>
          <p:cNvSpPr txBox="1"/>
          <p:nvPr>
            <p:ph type="title"/>
          </p:nvPr>
        </p:nvSpPr>
        <p:spPr>
          <a:xfrm>
            <a:off x="838200" y="303213"/>
            <a:ext cx="10515600" cy="66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Cách khắc phục</a:t>
            </a:r>
            <a:endParaRPr/>
          </a:p>
        </p:txBody>
      </p:sp>
      <p:sp>
        <p:nvSpPr>
          <p:cNvPr id="377" name="Google Shape;377;g7833800ea4_0_316"/>
          <p:cNvSpPr txBox="1"/>
          <p:nvPr>
            <p:ph idx="1" type="body"/>
          </p:nvPr>
        </p:nvSpPr>
        <p:spPr>
          <a:xfrm>
            <a:off x="414300" y="1448900"/>
            <a:ext cx="55794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Char char="-"/>
            </a:pPr>
            <a:r>
              <a:rPr b="1" lang="en-US"/>
              <a:t>Regularization</a:t>
            </a:r>
            <a:endParaRPr b="1"/>
          </a:p>
          <a:p>
            <a:pPr indent="-381000" lvl="1" marL="914400" rtl="0" algn="l">
              <a:lnSpc>
                <a:spcPct val="150000"/>
              </a:lnSpc>
              <a:spcBef>
                <a:spcPts val="0"/>
              </a:spcBef>
              <a:spcAft>
                <a:spcPts val="0"/>
              </a:spcAft>
              <a:buSzPts val="2400"/>
              <a:buChar char="-"/>
            </a:pPr>
            <a:r>
              <a:rPr b="1" lang="en-US"/>
              <a:t>L1: Lasso</a:t>
            </a:r>
            <a:endParaRPr b="1"/>
          </a:p>
          <a:p>
            <a:pPr indent="-381000" lvl="1" marL="914400" rtl="0" algn="l">
              <a:lnSpc>
                <a:spcPct val="150000"/>
              </a:lnSpc>
              <a:spcBef>
                <a:spcPts val="0"/>
              </a:spcBef>
              <a:spcAft>
                <a:spcPts val="0"/>
              </a:spcAft>
              <a:buSzPts val="2400"/>
              <a:buChar char="-"/>
            </a:pPr>
            <a:r>
              <a:rPr b="1" lang="en-US"/>
              <a:t>L2: Ridge (Tikhonov)</a:t>
            </a:r>
            <a:endParaRPr b="1"/>
          </a:p>
        </p:txBody>
      </p:sp>
      <p:pic>
        <p:nvPicPr>
          <p:cNvPr id="378" name="Google Shape;378;g7833800ea4_0_316"/>
          <p:cNvPicPr preferRelativeResize="0"/>
          <p:nvPr/>
        </p:nvPicPr>
        <p:blipFill>
          <a:blip r:embed="rId3">
            <a:alphaModFix/>
          </a:blip>
          <a:stretch>
            <a:fillRect/>
          </a:stretch>
        </p:blipFill>
        <p:spPr>
          <a:xfrm>
            <a:off x="5993700" y="3073763"/>
            <a:ext cx="5667750" cy="2854925"/>
          </a:xfrm>
          <a:prstGeom prst="rect">
            <a:avLst/>
          </a:prstGeom>
          <a:noFill/>
          <a:ln>
            <a:noFill/>
          </a:ln>
        </p:spPr>
      </p:pic>
      <p:pic>
        <p:nvPicPr>
          <p:cNvPr id="379" name="Google Shape;379;g7833800ea4_0_316"/>
          <p:cNvPicPr preferRelativeResize="0"/>
          <p:nvPr/>
        </p:nvPicPr>
        <p:blipFill>
          <a:blip r:embed="rId4">
            <a:alphaModFix/>
          </a:blip>
          <a:stretch>
            <a:fillRect/>
          </a:stretch>
        </p:blipFill>
        <p:spPr>
          <a:xfrm>
            <a:off x="6528625" y="1159898"/>
            <a:ext cx="4973700" cy="159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g782d8c343a_0_0"/>
          <p:cNvSpPr txBox="1"/>
          <p:nvPr>
            <p:ph type="title"/>
          </p:nvPr>
        </p:nvSpPr>
        <p:spPr>
          <a:xfrm>
            <a:off x="76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kích hoạt (activation  function)</a:t>
            </a:r>
            <a:endParaRPr sz="3400"/>
          </a:p>
        </p:txBody>
      </p:sp>
      <p:pic>
        <p:nvPicPr>
          <p:cNvPr id="105" name="Google Shape;105;g782d8c343a_0_0"/>
          <p:cNvPicPr preferRelativeResize="0"/>
          <p:nvPr/>
        </p:nvPicPr>
        <p:blipFill>
          <a:blip r:embed="rId3">
            <a:alphaModFix/>
          </a:blip>
          <a:stretch>
            <a:fillRect/>
          </a:stretch>
        </p:blipFill>
        <p:spPr>
          <a:xfrm>
            <a:off x="5589049" y="1741573"/>
            <a:ext cx="5931852" cy="3374849"/>
          </a:xfrm>
          <a:prstGeom prst="rect">
            <a:avLst/>
          </a:prstGeom>
          <a:noFill/>
          <a:ln>
            <a:noFill/>
          </a:ln>
        </p:spPr>
      </p:pic>
      <p:pic>
        <p:nvPicPr>
          <p:cNvPr id="106" name="Google Shape;106;g782d8c343a_0_0"/>
          <p:cNvPicPr preferRelativeResize="0"/>
          <p:nvPr/>
        </p:nvPicPr>
        <p:blipFill>
          <a:blip r:embed="rId4">
            <a:alphaModFix/>
          </a:blip>
          <a:stretch>
            <a:fillRect/>
          </a:stretch>
        </p:blipFill>
        <p:spPr>
          <a:xfrm>
            <a:off x="381000" y="1019100"/>
            <a:ext cx="4227725" cy="586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3"/>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mất mát (loss function)</a:t>
            </a:r>
            <a:endParaRPr sz="3400"/>
          </a:p>
        </p:txBody>
      </p:sp>
      <p:sp>
        <p:nvSpPr>
          <p:cNvPr id="112" name="Google Shape;112;p3"/>
          <p:cNvSpPr txBox="1"/>
          <p:nvPr>
            <p:ph idx="1" type="body"/>
          </p:nvPr>
        </p:nvSpPr>
        <p:spPr>
          <a:xfrm>
            <a:off x="838200" y="1201737"/>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2800"/>
              <a:buNone/>
            </a:pPr>
            <a:r>
              <a:rPr b="1" lang="en-US" sz="3000"/>
              <a:t>Hàm mất mát </a:t>
            </a:r>
            <a:r>
              <a:rPr lang="en-US" sz="3000"/>
              <a:t>là hàm đo sự sai lệch giữa giá trị mà ML dự đoán và giá trị đúng.</a:t>
            </a:r>
            <a:endParaRPr sz="3000"/>
          </a:p>
          <a:p>
            <a:pPr indent="-419100" lvl="0" marL="457200" rtl="0" algn="l">
              <a:lnSpc>
                <a:spcPct val="150000"/>
              </a:lnSpc>
              <a:spcBef>
                <a:spcPts val="0"/>
              </a:spcBef>
              <a:spcAft>
                <a:spcPts val="0"/>
              </a:spcAft>
              <a:buSzPts val="3000"/>
              <a:buChar char="-"/>
            </a:pPr>
            <a:r>
              <a:rPr lang="en-US" sz="3000"/>
              <a:t>loss function = objective function = optimization score function, đôi khi cũng được coi là cost function.</a:t>
            </a:r>
            <a:endParaRPr sz="3000"/>
          </a:p>
          <a:p>
            <a:pPr indent="-419100" lvl="0" marL="457200" rtl="0" algn="l">
              <a:lnSpc>
                <a:spcPct val="150000"/>
              </a:lnSpc>
              <a:spcBef>
                <a:spcPts val="0"/>
              </a:spcBef>
              <a:spcAft>
                <a:spcPts val="0"/>
              </a:spcAft>
              <a:buSzPts val="3000"/>
              <a:buChar char="-"/>
            </a:pPr>
            <a:r>
              <a:rPr lang="en-US" sz="3000"/>
              <a:t>Giá trị hàm càng </a:t>
            </a:r>
            <a:r>
              <a:rPr b="1" lang="en-US" sz="3000"/>
              <a:t>nhỏ </a:t>
            </a:r>
            <a:r>
              <a:rPr lang="en-US" sz="3000"/>
              <a:t>thì hiệu suất càng </a:t>
            </a:r>
            <a:r>
              <a:rPr b="1" lang="en-US" sz="3000"/>
              <a:t>tốt</a:t>
            </a:r>
            <a:r>
              <a:rPr lang="en-US" sz="3000"/>
              <a:t>.</a:t>
            </a:r>
            <a:endParaRPr sz="3000"/>
          </a:p>
          <a:p>
            <a:pPr indent="-419100" lvl="0" marL="457200" rtl="0" algn="l">
              <a:lnSpc>
                <a:spcPct val="150000"/>
              </a:lnSpc>
              <a:spcBef>
                <a:spcPts val="0"/>
              </a:spcBef>
              <a:spcAft>
                <a:spcPts val="0"/>
              </a:spcAft>
              <a:buSzPts val="3000"/>
              <a:buChar char="-"/>
            </a:pPr>
            <a:r>
              <a:rPr lang="en-US" sz="3000"/>
              <a:t>Tùy vào bài toán mà ta sẽ có các hàm mất mát khác nhau.</a:t>
            </a:r>
            <a:endParaRPr sz="3000"/>
          </a:p>
          <a:p>
            <a:pPr indent="-419100" lvl="0" marL="457200" rtl="0" algn="l">
              <a:lnSpc>
                <a:spcPct val="150000"/>
              </a:lnSpc>
              <a:spcBef>
                <a:spcPts val="0"/>
              </a:spcBef>
              <a:spcAft>
                <a:spcPts val="0"/>
              </a:spcAft>
              <a:buSzPts val="3000"/>
              <a:buChar char="-"/>
            </a:pPr>
            <a:r>
              <a:rPr lang="en-US" sz="3000"/>
              <a:t>Giá trị của hàm mất mát là một trong những </a:t>
            </a:r>
            <a:r>
              <a:rPr b="1" lang="en-US" sz="3000"/>
              <a:t>đầu vào</a:t>
            </a:r>
            <a:r>
              <a:rPr lang="en-US" sz="3000"/>
              <a:t> để  thực hiện </a:t>
            </a:r>
            <a:r>
              <a:rPr b="1" lang="en-US" sz="3000"/>
              <a:t>trượt gradient</a:t>
            </a:r>
            <a:r>
              <a:rPr lang="en-US" sz="3000"/>
              <a:t>.</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g7a9dfe509d_0_0"/>
          <p:cNvSpPr txBox="1"/>
          <p:nvPr>
            <p:ph idx="1" type="body"/>
          </p:nvPr>
        </p:nvSpPr>
        <p:spPr>
          <a:xfrm>
            <a:off x="838200" y="1354137"/>
            <a:ext cx="105156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1000"/>
              </a:spcBef>
              <a:spcAft>
                <a:spcPts val="0"/>
              </a:spcAft>
              <a:buSzPts val="2800"/>
              <a:buNone/>
            </a:pPr>
            <a:r>
              <a:rPr lang="en-US"/>
              <a:t>Hàm mất mát của bài toán hồi quy (regression)</a:t>
            </a:r>
            <a:endParaRPr/>
          </a:p>
          <a:p>
            <a:pPr indent="-406400" lvl="0" marL="457200" rtl="0" algn="l">
              <a:lnSpc>
                <a:spcPct val="150000"/>
              </a:lnSpc>
              <a:spcBef>
                <a:spcPts val="1000"/>
              </a:spcBef>
              <a:spcAft>
                <a:spcPts val="0"/>
              </a:spcAft>
              <a:buSzPts val="2800"/>
              <a:buChar char="-"/>
            </a:pPr>
            <a:r>
              <a:rPr lang="en-US"/>
              <a:t>Mean squared error (MSE)</a:t>
            </a:r>
            <a:endParaRPr/>
          </a:p>
          <a:p>
            <a:pPr indent="-406400" lvl="0" marL="457200" rtl="0" algn="l">
              <a:lnSpc>
                <a:spcPct val="150000"/>
              </a:lnSpc>
              <a:spcBef>
                <a:spcPts val="0"/>
              </a:spcBef>
              <a:spcAft>
                <a:spcPts val="0"/>
              </a:spcAft>
              <a:buSzPts val="2800"/>
              <a:buChar char="-"/>
            </a:pPr>
            <a:r>
              <a:rPr lang="en-US"/>
              <a:t>Mean absolute error (MAE)</a:t>
            </a:r>
            <a:endParaRPr/>
          </a:p>
          <a:p>
            <a:pPr indent="-406400" lvl="0" marL="457200" rtl="0" algn="l">
              <a:lnSpc>
                <a:spcPct val="150000"/>
              </a:lnSpc>
              <a:spcBef>
                <a:spcPts val="0"/>
              </a:spcBef>
              <a:spcAft>
                <a:spcPts val="0"/>
              </a:spcAft>
              <a:buSzPts val="2800"/>
              <a:buChar char="-"/>
            </a:pPr>
            <a:r>
              <a:rPr lang="en-US"/>
              <a:t>Root mean squared error (RMSE)</a:t>
            </a:r>
            <a:endParaRPr/>
          </a:p>
        </p:txBody>
      </p:sp>
      <p:sp>
        <p:nvSpPr>
          <p:cNvPr id="119" name="Google Shape;119;g7a9dfe509d_0_0"/>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mất mát (loss function)</a:t>
            </a:r>
            <a:endParaRPr sz="3400"/>
          </a:p>
        </p:txBody>
      </p:sp>
      <p:pic>
        <p:nvPicPr>
          <p:cNvPr id="120" name="Google Shape;120;g7a9dfe509d_0_0"/>
          <p:cNvPicPr preferRelativeResize="0"/>
          <p:nvPr/>
        </p:nvPicPr>
        <p:blipFill rotWithShape="1">
          <a:blip r:embed="rId3">
            <a:alphaModFix/>
          </a:blip>
          <a:srcRect b="0" l="0" r="0" t="0"/>
          <a:stretch/>
        </p:blipFill>
        <p:spPr>
          <a:xfrm>
            <a:off x="7319975" y="2065374"/>
            <a:ext cx="3808474" cy="1010875"/>
          </a:xfrm>
          <a:prstGeom prst="rect">
            <a:avLst/>
          </a:prstGeom>
          <a:noFill/>
          <a:ln>
            <a:noFill/>
          </a:ln>
        </p:spPr>
      </p:pic>
      <p:pic>
        <p:nvPicPr>
          <p:cNvPr id="121" name="Google Shape;121;g7a9dfe509d_0_0"/>
          <p:cNvPicPr preferRelativeResize="0"/>
          <p:nvPr/>
        </p:nvPicPr>
        <p:blipFill rotWithShape="1">
          <a:blip r:embed="rId4">
            <a:alphaModFix/>
          </a:blip>
          <a:srcRect b="0" l="0" r="0" t="0"/>
          <a:stretch/>
        </p:blipFill>
        <p:spPr>
          <a:xfrm>
            <a:off x="7683575" y="3648075"/>
            <a:ext cx="3333750" cy="255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g7a9dfe509d_0_16"/>
          <p:cNvSpPr txBox="1"/>
          <p:nvPr>
            <p:ph idx="1" type="body"/>
          </p:nvPr>
        </p:nvSpPr>
        <p:spPr>
          <a:xfrm>
            <a:off x="838200" y="1354137"/>
            <a:ext cx="105156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1000"/>
              </a:spcBef>
              <a:spcAft>
                <a:spcPts val="0"/>
              </a:spcAft>
              <a:buSzPts val="2800"/>
              <a:buNone/>
            </a:pPr>
            <a:r>
              <a:rPr lang="en-US"/>
              <a:t>Hàm mất mát của bài toán phân lớp (classification)</a:t>
            </a:r>
            <a:endParaRPr/>
          </a:p>
          <a:p>
            <a:pPr indent="-406400" lvl="0" marL="457200" rtl="0" algn="l">
              <a:lnSpc>
                <a:spcPct val="150000"/>
              </a:lnSpc>
              <a:spcBef>
                <a:spcPts val="1000"/>
              </a:spcBef>
              <a:spcAft>
                <a:spcPts val="0"/>
              </a:spcAft>
              <a:buSzPts val="2800"/>
              <a:buChar char="-"/>
            </a:pPr>
            <a:r>
              <a:rPr lang="en-US"/>
              <a:t>Hinge loss</a:t>
            </a:r>
            <a:endParaRPr/>
          </a:p>
        </p:txBody>
      </p:sp>
      <p:sp>
        <p:nvSpPr>
          <p:cNvPr id="128" name="Google Shape;128;g7a9dfe509d_0_16"/>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mất mát (loss function)</a:t>
            </a:r>
            <a:endParaRPr sz="3400"/>
          </a:p>
        </p:txBody>
      </p:sp>
      <p:pic>
        <p:nvPicPr>
          <p:cNvPr id="129" name="Google Shape;129;g7a9dfe509d_0_16"/>
          <p:cNvPicPr preferRelativeResize="0"/>
          <p:nvPr/>
        </p:nvPicPr>
        <p:blipFill rotWithShape="1">
          <a:blip r:embed="rId3">
            <a:alphaModFix/>
          </a:blip>
          <a:srcRect b="0" l="0" r="0" t="0"/>
          <a:stretch/>
        </p:blipFill>
        <p:spPr>
          <a:xfrm>
            <a:off x="7182268" y="1992725"/>
            <a:ext cx="4605400" cy="808275"/>
          </a:xfrm>
          <a:prstGeom prst="rect">
            <a:avLst/>
          </a:prstGeom>
          <a:noFill/>
          <a:ln>
            <a:noFill/>
          </a:ln>
        </p:spPr>
      </p:pic>
      <p:pic>
        <p:nvPicPr>
          <p:cNvPr id="130" name="Google Shape;130;g7a9dfe509d_0_16"/>
          <p:cNvPicPr preferRelativeResize="0"/>
          <p:nvPr/>
        </p:nvPicPr>
        <p:blipFill rotWithShape="1">
          <a:blip r:embed="rId4">
            <a:alphaModFix/>
          </a:blip>
          <a:srcRect b="0" l="0" r="0" t="0"/>
          <a:stretch/>
        </p:blipFill>
        <p:spPr>
          <a:xfrm>
            <a:off x="2387625" y="3446425"/>
            <a:ext cx="6240524" cy="2830325"/>
          </a:xfrm>
          <a:prstGeom prst="rect">
            <a:avLst/>
          </a:prstGeom>
          <a:noFill/>
          <a:ln>
            <a:noFill/>
          </a:ln>
        </p:spPr>
      </p:pic>
      <p:sp>
        <p:nvSpPr>
          <p:cNvPr id="131" name="Google Shape;131;g7a9dfe509d_0_16"/>
          <p:cNvSpPr txBox="1"/>
          <p:nvPr/>
        </p:nvSpPr>
        <p:spPr>
          <a:xfrm>
            <a:off x="8801700" y="3064300"/>
            <a:ext cx="29859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Calibri"/>
                <a:ea typeface="Calibri"/>
                <a:cs typeface="Calibri"/>
                <a:sym typeface="Calibri"/>
              </a:rPr>
              <a:t>s_j: điểm dự đoán của lớp sai</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s_yi: </a:t>
            </a:r>
            <a:r>
              <a:rPr lang="en-US" sz="1600">
                <a:solidFill>
                  <a:schemeClr val="dk1"/>
                </a:solidFill>
                <a:latin typeface="Calibri"/>
                <a:ea typeface="Calibri"/>
                <a:cs typeface="Calibri"/>
                <a:sym typeface="Calibri"/>
              </a:rPr>
              <a:t>điểm dự đoán của lớp đúng</a:t>
            </a:r>
            <a:endParaRPr sz="16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g7a9dfe509d_0_26"/>
          <p:cNvSpPr txBox="1"/>
          <p:nvPr>
            <p:ph idx="1" type="body"/>
          </p:nvPr>
        </p:nvSpPr>
        <p:spPr>
          <a:xfrm>
            <a:off x="838200" y="1354137"/>
            <a:ext cx="105156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1000"/>
              </a:spcBef>
              <a:spcAft>
                <a:spcPts val="0"/>
              </a:spcAft>
              <a:buSzPts val="2800"/>
              <a:buNone/>
            </a:pPr>
            <a:r>
              <a:rPr lang="en-US"/>
              <a:t>Hàm mất mát của bài toán phân lớp (classification)</a:t>
            </a:r>
            <a:endParaRPr/>
          </a:p>
          <a:p>
            <a:pPr indent="-406400" lvl="0" marL="457200" rtl="0" algn="l">
              <a:lnSpc>
                <a:spcPct val="150000"/>
              </a:lnSpc>
              <a:spcBef>
                <a:spcPts val="1000"/>
              </a:spcBef>
              <a:spcAft>
                <a:spcPts val="0"/>
              </a:spcAft>
              <a:buSzPts val="2800"/>
              <a:buChar char="-"/>
            </a:pPr>
            <a:r>
              <a:rPr lang="en-US"/>
              <a:t>Categorical (sparse) cross entropy</a:t>
            </a:r>
            <a:endParaRPr/>
          </a:p>
        </p:txBody>
      </p:sp>
      <p:sp>
        <p:nvSpPr>
          <p:cNvPr id="138" name="Google Shape;138;g7a9dfe509d_0_26"/>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mất mát (loss function)</a:t>
            </a:r>
            <a:endParaRPr sz="3400"/>
          </a:p>
        </p:txBody>
      </p:sp>
      <p:pic>
        <p:nvPicPr>
          <p:cNvPr id="139" name="Google Shape;139;g7a9dfe509d_0_26"/>
          <p:cNvPicPr preferRelativeResize="0"/>
          <p:nvPr/>
        </p:nvPicPr>
        <p:blipFill rotWithShape="1">
          <a:blip r:embed="rId3">
            <a:alphaModFix/>
          </a:blip>
          <a:srcRect b="0" l="0" r="0" t="0"/>
          <a:stretch/>
        </p:blipFill>
        <p:spPr>
          <a:xfrm>
            <a:off x="990620" y="3300420"/>
            <a:ext cx="5542025" cy="3069525"/>
          </a:xfrm>
          <a:prstGeom prst="rect">
            <a:avLst/>
          </a:prstGeom>
          <a:noFill/>
          <a:ln>
            <a:noFill/>
          </a:ln>
        </p:spPr>
      </p:pic>
      <p:pic>
        <p:nvPicPr>
          <p:cNvPr id="140" name="Google Shape;140;g7a9dfe509d_0_26"/>
          <p:cNvPicPr preferRelativeResize="0"/>
          <p:nvPr/>
        </p:nvPicPr>
        <p:blipFill rotWithShape="1">
          <a:blip r:embed="rId4">
            <a:alphaModFix/>
          </a:blip>
          <a:srcRect b="0" l="0" r="0" t="0"/>
          <a:stretch/>
        </p:blipFill>
        <p:spPr>
          <a:xfrm>
            <a:off x="8496300" y="3418988"/>
            <a:ext cx="2857500" cy="2124075"/>
          </a:xfrm>
          <a:prstGeom prst="rect">
            <a:avLst/>
          </a:prstGeom>
          <a:noFill/>
          <a:ln>
            <a:noFill/>
          </a:ln>
        </p:spPr>
      </p:pic>
      <p:sp>
        <p:nvSpPr>
          <p:cNvPr id="141" name="Google Shape;141;g7a9dfe509d_0_26"/>
          <p:cNvSpPr txBox="1"/>
          <p:nvPr/>
        </p:nvSpPr>
        <p:spPr>
          <a:xfrm>
            <a:off x="9275775" y="2951300"/>
            <a:ext cx="16821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Tại sao dùng log?</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a9dfe509d_0_39"/>
          <p:cNvSpPr txBox="1"/>
          <p:nvPr>
            <p:ph idx="1" type="body"/>
          </p:nvPr>
        </p:nvSpPr>
        <p:spPr>
          <a:xfrm>
            <a:off x="838200" y="1354137"/>
            <a:ext cx="105156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1000"/>
              </a:spcBef>
              <a:spcAft>
                <a:spcPts val="0"/>
              </a:spcAft>
              <a:buSzPts val="2800"/>
              <a:buNone/>
            </a:pPr>
            <a:r>
              <a:rPr lang="en-US"/>
              <a:t>Hàm mất mát của bài toán phân lớp (classification)</a:t>
            </a:r>
            <a:endParaRPr/>
          </a:p>
          <a:p>
            <a:pPr indent="-406400" lvl="0" marL="457200" rtl="0" algn="l">
              <a:lnSpc>
                <a:spcPct val="150000"/>
              </a:lnSpc>
              <a:spcBef>
                <a:spcPts val="1000"/>
              </a:spcBef>
              <a:spcAft>
                <a:spcPts val="0"/>
              </a:spcAft>
              <a:buSzPts val="2800"/>
              <a:buChar char="-"/>
            </a:pPr>
            <a:r>
              <a:rPr lang="en-US"/>
              <a:t>Binary cross entropy / log loss</a:t>
            </a:r>
            <a:endParaRPr/>
          </a:p>
        </p:txBody>
      </p:sp>
      <p:sp>
        <p:nvSpPr>
          <p:cNvPr id="148" name="Google Shape;148;g7a9dfe509d_0_39"/>
          <p:cNvSpPr txBox="1"/>
          <p:nvPr>
            <p:ph type="title"/>
          </p:nvPr>
        </p:nvSpPr>
        <p:spPr>
          <a:xfrm>
            <a:off x="838200" y="379798"/>
            <a:ext cx="10515600" cy="56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800"/>
              <a:buFont typeface="Calibri"/>
              <a:buNone/>
            </a:pPr>
            <a:r>
              <a:rPr lang="en-US" sz="3400"/>
              <a:t>Giới thiệu về hàm mất mát (loss function)</a:t>
            </a:r>
            <a:endParaRPr sz="3400"/>
          </a:p>
        </p:txBody>
      </p:sp>
      <p:pic>
        <p:nvPicPr>
          <p:cNvPr id="149" name="Google Shape;149;g7a9dfe509d_0_39"/>
          <p:cNvPicPr preferRelativeResize="0"/>
          <p:nvPr/>
        </p:nvPicPr>
        <p:blipFill rotWithShape="1">
          <a:blip r:embed="rId3">
            <a:alphaModFix/>
          </a:blip>
          <a:srcRect b="0" l="0" r="0" t="0"/>
          <a:stretch/>
        </p:blipFill>
        <p:spPr>
          <a:xfrm>
            <a:off x="1806600" y="3106750"/>
            <a:ext cx="8672015" cy="186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